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5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69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418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74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66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984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848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340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813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814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180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935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D050-6D6E-4208-8978-99A4AAAF9727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6B5AF-5B14-4355-9FD0-8C9E188909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327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Профилактика пищевых отравлений</a:t>
            </a:r>
            <a:endParaRPr lang="ru-RU" b="1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free-icon-table-etiquette-422321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81400"/>
            <a:ext cx="2216150" cy="2216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ownloads\S7h-dzin19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946908" cy="1066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81200" y="0"/>
            <a:ext cx="670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Calibri" pitchFamily="34" charset="0"/>
                <a:cs typeface="Arial" pitchFamily="34" charset="0"/>
              </a:rPr>
              <a:t>УПРАВЛЕНИЕ ФЕДЕРАЛЬНОЙ СЛУЖБЫ ПО НАДЗОРУ В СФЕРЕ ЗАЩИТЫ ПРАВ ПОТРЕБИТЕЛЕЙ И БЛАГОПОЛУЧИЯ ЧЕЛОВЕКА </a:t>
            </a:r>
            <a:endParaRPr lang="ru-RU" sz="1600" b="1" dirty="0" smtClean="0">
              <a:latin typeface="Calibri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Calibri" pitchFamily="34" charset="0"/>
                <a:cs typeface="Arial" pitchFamily="34" charset="0"/>
              </a:rPr>
              <a:t>ПО </a:t>
            </a:r>
            <a:r>
              <a:rPr lang="ru-RU" sz="1600" b="1" dirty="0" smtClean="0">
                <a:latin typeface="Calibri" pitchFamily="34" charset="0"/>
                <a:cs typeface="Arial" pitchFamily="34" charset="0"/>
              </a:rPr>
              <a:t>ИРКУТСКОЙ ОБЛАСТИ</a:t>
            </a:r>
            <a:endParaRPr lang="ru-RU" sz="1600" b="1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07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752600"/>
            <a:ext cx="7086600" cy="270589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15875">
              <a:spcBef>
                <a:spcPts val="0"/>
              </a:spcBef>
              <a:buNone/>
            </a:pPr>
            <a:r>
              <a:rPr lang="ru-RU" b="1" dirty="0"/>
              <a:t>Пищевые отравления </a:t>
            </a:r>
            <a:r>
              <a:rPr lang="ru-RU" dirty="0"/>
              <a:t> и кишечные инфекции возникают при употреблении несвежих продуктов, </a:t>
            </a:r>
            <a:endParaRPr lang="ru-RU" dirty="0" smtClean="0"/>
          </a:p>
          <a:p>
            <a:pPr indent="15875">
              <a:spcBef>
                <a:spcPts val="0"/>
              </a:spcBef>
              <a:buNone/>
            </a:pPr>
            <a:r>
              <a:rPr lang="ru-RU" dirty="0" smtClean="0"/>
              <a:t>а </a:t>
            </a:r>
            <a:r>
              <a:rPr lang="ru-RU" dirty="0"/>
              <a:t>также при несоблюдении технологии приготовления </a:t>
            </a:r>
            <a:r>
              <a:rPr lang="ru-RU" dirty="0" smtClean="0"/>
              <a:t>пищи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175418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 descr="C:\Users\User\Downloads\S7h-dzin19c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8" y="-76200"/>
            <a:ext cx="1946908" cy="1066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79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295400"/>
            <a:ext cx="68580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u="sng" dirty="0">
                <a:latin typeface="Calibri" pitchFamily="34" charset="0"/>
              </a:rPr>
              <a:t>Наиболее опасными продуктами питания в этом отношении </a:t>
            </a:r>
            <a:r>
              <a:rPr lang="ru-RU" sz="2800" u="sng" dirty="0" smtClean="0">
                <a:latin typeface="Calibri" pitchFamily="34" charset="0"/>
              </a:rPr>
              <a:t>являются:</a:t>
            </a:r>
          </a:p>
          <a:p>
            <a:pPr marL="717550" indent="-358775"/>
            <a:r>
              <a:rPr lang="ru-RU" sz="2800" dirty="0" smtClean="0">
                <a:latin typeface="Calibri" pitchFamily="34" charset="0"/>
              </a:rPr>
              <a:t>многокомпонентные </a:t>
            </a:r>
            <a:r>
              <a:rPr lang="ru-RU" sz="2800" dirty="0">
                <a:latin typeface="Calibri" pitchFamily="34" charset="0"/>
              </a:rPr>
              <a:t>салаты (в первую очередь, заправленные майонезом и сметаной), </a:t>
            </a:r>
            <a:endParaRPr lang="ru-RU" sz="2800" dirty="0" smtClean="0">
              <a:latin typeface="Calibri" pitchFamily="34" charset="0"/>
            </a:endParaRPr>
          </a:p>
          <a:p>
            <a:pPr marL="717550" indent="-358775"/>
            <a:r>
              <a:rPr lang="ru-RU" sz="2800" dirty="0" smtClean="0">
                <a:latin typeface="Calibri" pitchFamily="34" charset="0"/>
              </a:rPr>
              <a:t>кондитерские </a:t>
            </a:r>
            <a:r>
              <a:rPr lang="ru-RU" sz="2800" dirty="0">
                <a:latin typeface="Calibri" pitchFamily="34" charset="0"/>
              </a:rPr>
              <a:t>изделия с кремом, </a:t>
            </a:r>
            <a:endParaRPr lang="ru-RU" sz="2800" dirty="0" smtClean="0">
              <a:latin typeface="Calibri" pitchFamily="34" charset="0"/>
            </a:endParaRPr>
          </a:p>
          <a:p>
            <a:pPr marL="717550" indent="-358775"/>
            <a:r>
              <a:rPr lang="ru-RU" sz="2800" dirty="0" smtClean="0">
                <a:latin typeface="Calibri" pitchFamily="34" charset="0"/>
              </a:rPr>
              <a:t>изделия </a:t>
            </a:r>
            <a:r>
              <a:rPr lang="ru-RU" sz="2800" dirty="0">
                <a:latin typeface="Calibri" pitchFamily="34" charset="0"/>
              </a:rPr>
              <a:t>из рубленного мяса и рыбы (котлеты, рулеты, паштеты), </a:t>
            </a:r>
            <a:r>
              <a:rPr lang="ru-RU" sz="2800" dirty="0" err="1">
                <a:latin typeface="Calibri" pitchFamily="34" charset="0"/>
              </a:rPr>
              <a:t>шаурма</a:t>
            </a:r>
            <a:r>
              <a:rPr lang="ru-RU" sz="2800" dirty="0">
                <a:latin typeface="Calibri" pitchFamily="34" charset="0"/>
              </a:rPr>
              <a:t>, студень и другие продукты. </a:t>
            </a:r>
            <a:endParaRPr lang="ru-RU" sz="2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ru-RU" sz="2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alibri" pitchFamily="34" charset="0"/>
              </a:rPr>
              <a:t>На </a:t>
            </a:r>
            <a:r>
              <a:rPr lang="ru-RU" sz="2800" dirty="0">
                <a:latin typeface="Calibri" pitchFamily="34" charset="0"/>
              </a:rPr>
              <a:t>поверхности плохо промытых фруктов и овощей могут оставаться возбудители инфекционных болезней, в частности вирусных инфекций.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8160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9600"/>
            <a:ext cx="13731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98120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352800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 descr="C:\Users\User\Downloads\S7h-dzin19c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41" y="-76201"/>
            <a:ext cx="1946908" cy="1066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122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10200"/>
            <a:ext cx="1144588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84812"/>
            <a:ext cx="1068388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562600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 descr="C:\Users\User\Downloads\S7h-dzin19c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41" y="-76201"/>
            <a:ext cx="1946908" cy="1066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172200" cy="99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Основные симптомы пищевого отравления</a:t>
            </a:r>
            <a:endParaRPr lang="ru-RU" sz="2800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1000" y="1219200"/>
            <a:ext cx="8382000" cy="418576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8775" lvl="0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358775" lvl="0">
              <a:buFont typeface="Wingdings" pitchFamily="2" charset="2"/>
              <a:buChar char="ü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smtClean="0">
                <a:latin typeface="Calibri" pitchFamily="34" charset="0"/>
                <a:cs typeface="Arial" pitchFamily="34" charset="0"/>
              </a:rPr>
              <a:t>рвота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 (до 3 раз в сутки и более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);</a:t>
            </a:r>
            <a:endParaRPr lang="ru-RU" sz="1900" dirty="0" smtClean="0">
              <a:latin typeface="Calibri" pitchFamily="34" charset="0"/>
              <a:cs typeface="Arial" pitchFamily="34" charset="0"/>
            </a:endParaRPr>
          </a:p>
          <a:p>
            <a:pPr marL="358775" lvl="0">
              <a:buFont typeface="Wingdings" pitchFamily="2" charset="2"/>
              <a:buChar char="ü"/>
            </a:pPr>
            <a:r>
              <a:rPr lang="ru-RU" sz="1900" b="1" dirty="0" smtClean="0">
                <a:latin typeface="Calibri" pitchFamily="34" charset="0"/>
                <a:cs typeface="Arial" pitchFamily="34" charset="0"/>
              </a:rPr>
              <a:t> диарея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 (иногда до 10 - 15 раз за 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день, </a:t>
            </a:r>
            <a:endParaRPr lang="ru-RU" sz="1900" dirty="0" smtClean="0">
              <a:latin typeface="Calibri" pitchFamily="34" charset="0"/>
              <a:cs typeface="Arial" pitchFamily="34" charset="0"/>
            </a:endParaRPr>
          </a:p>
          <a:p>
            <a:pPr marL="358775" lvl="0">
              <a:buFont typeface="Wingdings" pitchFamily="2" charset="2"/>
              <a:buChar char="ü"/>
            </a:pPr>
            <a:r>
              <a:rPr lang="ru-RU" sz="1900" b="1" dirty="0" smtClean="0">
                <a:latin typeface="Calibri" pitchFamily="34" charset="0"/>
                <a:cs typeface="Arial" pitchFamily="34" charset="0"/>
              </a:rPr>
              <a:t> температура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(37 - 37,5°С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);</a:t>
            </a:r>
            <a:endParaRPr lang="ru-RU" sz="1900" dirty="0" smtClean="0">
              <a:latin typeface="Calibri" pitchFamily="34" charset="0"/>
              <a:cs typeface="Arial" pitchFamily="34" charset="0"/>
            </a:endParaRPr>
          </a:p>
          <a:p>
            <a:pPr marL="358775" lvl="0">
              <a:buFont typeface="Wingdings" pitchFamily="2" charset="2"/>
              <a:buChar char="ü"/>
            </a:pPr>
            <a:r>
              <a:rPr lang="ru-RU" sz="1900" b="1" dirty="0" smtClean="0">
                <a:latin typeface="Calibri" pitchFamily="34" charset="0"/>
                <a:cs typeface="Arial" pitchFamily="34" charset="0"/>
              </a:rPr>
              <a:t> тошнота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, </a:t>
            </a:r>
            <a:r>
              <a:rPr lang="ru-RU" sz="1900" b="1" dirty="0" smtClean="0">
                <a:latin typeface="Calibri" pitchFamily="34" charset="0"/>
                <a:cs typeface="Arial" pitchFamily="34" charset="0"/>
              </a:rPr>
              <a:t>слабость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;</a:t>
            </a:r>
          </a:p>
          <a:p>
            <a:pPr marL="625475" lvl="0" indent="-266700">
              <a:buFont typeface="Wingdings" pitchFamily="2" charset="2"/>
              <a:buChar char="ü"/>
            </a:pPr>
            <a:r>
              <a:rPr lang="ru-RU" sz="1900" b="1" dirty="0" err="1" smtClean="0">
                <a:latin typeface="Calibri" pitchFamily="34" charset="0"/>
                <a:cs typeface="Arial" pitchFamily="34" charset="0"/>
              </a:rPr>
              <a:t>сваткообразные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 </a:t>
            </a:r>
            <a:r>
              <a:rPr lang="ru-RU" sz="1900" b="1" dirty="0" smtClean="0">
                <a:latin typeface="Calibri" pitchFamily="34" charset="0"/>
                <a:cs typeface="Arial" pitchFamily="34" charset="0"/>
              </a:rPr>
              <a:t>боли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 в животе, в подложечной или </a:t>
            </a:r>
            <a:r>
              <a:rPr lang="ru-RU" sz="1900" dirty="0" err="1" smtClean="0">
                <a:latin typeface="Calibri" pitchFamily="34" charset="0"/>
                <a:cs typeface="Arial" pitchFamily="34" charset="0"/>
              </a:rPr>
              <a:t>околопупочной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 области;</a:t>
            </a:r>
          </a:p>
          <a:p>
            <a:pPr marL="625475" lvl="0" indent="-266700">
              <a:buFont typeface="Wingdings" pitchFamily="2" charset="2"/>
              <a:buChar char="ü"/>
            </a:pPr>
            <a:r>
              <a:rPr lang="ru-RU" sz="1900" b="1" dirty="0" smtClean="0">
                <a:latin typeface="Calibri" pitchFamily="34" charset="0"/>
                <a:cs typeface="Arial" pitchFamily="34" charset="0"/>
              </a:rPr>
              <a:t>иногда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 появляются озноб, тахикардия, понижается артериальное давление;</a:t>
            </a:r>
          </a:p>
          <a:p>
            <a:pPr marL="625475" lvl="0" indent="-266700">
              <a:buFont typeface="Wingdings" pitchFamily="2" charset="2"/>
              <a:buChar char="ü"/>
            </a:pPr>
            <a:r>
              <a:rPr lang="ru-RU" sz="1900" b="1" dirty="0" smtClean="0">
                <a:latin typeface="Calibri" pitchFamily="34" charset="0"/>
                <a:cs typeface="Arial" pitchFamily="34" charset="0"/>
              </a:rPr>
              <a:t>изредка</a:t>
            </a:r>
            <a:r>
              <a:rPr lang="ru-RU" sz="1900" dirty="0" smtClean="0">
                <a:latin typeface="Calibri" pitchFamily="34" charset="0"/>
                <a:cs typeface="Arial" pitchFamily="34" charset="0"/>
              </a:rPr>
              <a:t> возникает обморочное состояние и отмечаются судороги мышц.</a:t>
            </a:r>
          </a:p>
          <a:p>
            <a:pPr lvl="0"/>
            <a:endParaRPr lang="ru-RU" sz="1900" dirty="0" smtClean="0"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1900" b="1" i="1" u="sng" dirty="0" smtClean="0">
                <a:latin typeface="Calibri" pitchFamily="34" charset="0"/>
                <a:cs typeface="Arial" pitchFamily="34" charset="0"/>
              </a:rPr>
              <a:t>Инкубационный период</a:t>
            </a:r>
            <a:r>
              <a:rPr lang="ru-RU" sz="1900" u="sng" dirty="0" smtClean="0">
                <a:latin typeface="Calibri" pitchFamily="34" charset="0"/>
                <a:cs typeface="Arial" pitchFamily="34" charset="0"/>
              </a:rPr>
              <a:t> у пищевого отравления недолгий - 2-3 часа, иногда симптомы появляются через 20 минут после еды.</a:t>
            </a:r>
            <a:endParaRPr lang="ru-RU" sz="1900" u="sng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97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47800"/>
            <a:ext cx="6553200" cy="3505200"/>
          </a:xfrm>
        </p:spPr>
        <p:txBody>
          <a:bodyPr>
            <a:noAutofit/>
          </a:bodyPr>
          <a:lstStyle/>
          <a:p>
            <a:pPr lvl="0"/>
            <a:r>
              <a:rPr lang="ru-RU" sz="1800" b="1" dirty="0">
                <a:cs typeface="Arial" pitchFamily="34" charset="0"/>
              </a:rPr>
              <a:t>покупайте продукты питания только в установленных местах торговли и проверять их сроки годности</a:t>
            </a:r>
          </a:p>
          <a:p>
            <a:pPr lvl="0"/>
            <a:r>
              <a:rPr lang="ru-RU" sz="1800" b="1" dirty="0">
                <a:cs typeface="Arial" pitchFamily="34" charset="0"/>
              </a:rPr>
              <a:t>следите за сроками хранения скоропортящихся продуктов, которые указаны на  упаковке</a:t>
            </a:r>
          </a:p>
          <a:p>
            <a:pPr lvl="0"/>
            <a:r>
              <a:rPr lang="ru-RU" sz="1800" b="1" dirty="0">
                <a:cs typeface="Arial" pitchFamily="34" charset="0"/>
              </a:rPr>
              <a:t>не употребляйте продукты с истёкшим сроком годности</a:t>
            </a:r>
          </a:p>
          <a:p>
            <a:pPr lvl="0"/>
            <a:r>
              <a:rPr lang="ru-RU" sz="1800" b="1" dirty="0">
                <a:cs typeface="Arial" pitchFamily="34" charset="0"/>
              </a:rPr>
              <a:t>храните сырые и вареные продукты в холодильнике упакованными отдельно друг от друга</a:t>
            </a:r>
          </a:p>
          <a:p>
            <a:pPr lvl="0"/>
            <a:r>
              <a:rPr lang="ru-RU" sz="1800" b="1" dirty="0">
                <a:cs typeface="Arial" pitchFamily="34" charset="0"/>
              </a:rPr>
              <a:t>размораживайте  продукты в холодильниках или микроволновых печах. При размораживании в тепле, часть продукта с поверхности быстро оттаивает, и в ней начинают размножаться </a:t>
            </a:r>
            <a:r>
              <a:rPr lang="ru-RU" sz="1800" b="1" dirty="0" smtClean="0">
                <a:cs typeface="Arial" pitchFamily="34" charset="0"/>
              </a:rPr>
              <a:t>микробы</a:t>
            </a:r>
            <a:endParaRPr lang="ru-RU" sz="1800" b="1" dirty="0">
              <a:cs typeface="Arial" pitchFamily="34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05400"/>
            <a:ext cx="1339392" cy="133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C:\Users\User\Downloads\S7h-dzin19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41" y="-76201"/>
            <a:ext cx="1946908" cy="1066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1532625" cy="153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81600"/>
            <a:ext cx="1263192" cy="126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33600" y="304800"/>
            <a:ext cx="6773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Меры профилактики пищевых отравлений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574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815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312420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7200" b="1" dirty="0">
                <a:latin typeface="Calibri" pitchFamily="34" charset="0"/>
                <a:cs typeface="Arial" pitchFamily="34" charset="0"/>
              </a:rPr>
              <a:t>тщательно прожаривайте или проваривайте продукты, особенно мясо, птицу, яйца и морские продукты</a:t>
            </a:r>
          </a:p>
          <a:p>
            <a:pPr lvl="0"/>
            <a:r>
              <a:rPr lang="ru-RU" sz="7200" b="1" dirty="0">
                <a:latin typeface="Calibri" pitchFamily="34" charset="0"/>
                <a:cs typeface="Arial" pitchFamily="34" charset="0"/>
              </a:rPr>
              <a:t>мойте руки обязательно с мылом каждый раз перед приготовлением пищи, перед едой, по возвращении с улицы и после посещения туалета</a:t>
            </a:r>
          </a:p>
          <a:p>
            <a:pPr lvl="0"/>
            <a:r>
              <a:rPr lang="ru-RU" sz="7200" b="1" dirty="0">
                <a:latin typeface="Calibri" pitchFamily="34" charset="0"/>
                <a:cs typeface="Arial" pitchFamily="34" charset="0"/>
              </a:rPr>
              <a:t>ягоды, фрукты и овощи перед употреблением обязательно мойте, а затем обдавайте кипяченой водой</a:t>
            </a:r>
          </a:p>
          <a:p>
            <a:pPr lvl="0"/>
            <a:r>
              <a:rPr lang="ru-RU" sz="7200" b="1" dirty="0">
                <a:latin typeface="Calibri" pitchFamily="34" charset="0"/>
                <a:cs typeface="Arial" pitchFamily="34" charset="0"/>
              </a:rPr>
              <a:t>используйте гарантированно чистую питьевую  воду, или кипятите её</a:t>
            </a:r>
          </a:p>
          <a:p>
            <a:pPr lvl="0"/>
            <a:r>
              <a:rPr lang="ru-RU" sz="7200" b="1" dirty="0">
                <a:latin typeface="Calibri" pitchFamily="34" charset="0"/>
                <a:cs typeface="Arial" pitchFamily="34" charset="0"/>
              </a:rPr>
              <a:t>никогда не берите в дорогу скоропортящиеся продукты</a:t>
            </a:r>
          </a:p>
          <a:p>
            <a:pPr lvl="0"/>
            <a:r>
              <a:rPr lang="ru-RU" sz="7200" b="1" dirty="0">
                <a:latin typeface="Calibri" pitchFamily="34" charset="0"/>
                <a:cs typeface="Arial" pitchFamily="34" charset="0"/>
              </a:rPr>
              <a:t>во время путешествия воздержитесь от покупки салатов и готовых блюд, предложенных уличными торговцами</a:t>
            </a:r>
          </a:p>
          <a:p>
            <a:pPr lvl="0"/>
            <a:r>
              <a:rPr lang="ru-RU" sz="7200" b="1" dirty="0" smtClean="0">
                <a:latin typeface="Calibri" pitchFamily="34" charset="0"/>
                <a:cs typeface="Arial" pitchFamily="34" charset="0"/>
              </a:rPr>
              <a:t>не используйте один и тот же разделочный инвентарь, посуду для сырых и вареных продуктов</a:t>
            </a:r>
          </a:p>
          <a:p>
            <a:pPr marL="0" indent="0">
              <a:buNone/>
            </a:pPr>
            <a:r>
              <a:rPr lang="ru-RU" sz="8800" b="1" dirty="0">
                <a:latin typeface="Calibri" pitchFamily="34" charset="0"/>
                <a:cs typeface="Arial" pitchFamily="34" charset="0"/>
              </a:rPr>
              <a:t> </a:t>
            </a:r>
            <a:endParaRPr lang="ru-RU" sz="8800" dirty="0">
              <a:latin typeface="Calibri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7" descr="C:\Users\User\Downloads\S7h-dzin19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41" y="-76201"/>
            <a:ext cx="1946908" cy="1066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953000"/>
            <a:ext cx="1263192" cy="126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1339392" cy="133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220788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33600" y="304800"/>
            <a:ext cx="6773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Меры профилактики пищевых отравлений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2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905001"/>
            <a:ext cx="4648200" cy="2895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При </a:t>
            </a:r>
            <a:r>
              <a:rPr lang="ru-RU" b="1" dirty="0" smtClean="0">
                <a:solidFill>
                  <a:srgbClr val="C00000"/>
                </a:solidFill>
              </a:rPr>
              <a:t>появлении первых признаков пищевого отравления незамедлительно обратитесь к </a:t>
            </a:r>
            <a:r>
              <a:rPr lang="ru-RU" b="1" dirty="0" smtClean="0">
                <a:solidFill>
                  <a:srgbClr val="C00000"/>
                </a:solidFill>
              </a:rPr>
              <a:t>врачу!</a:t>
            </a:r>
            <a:endParaRPr lang="ru-RU" b="1" dirty="0" smtClean="0">
              <a:solidFill>
                <a:srgbClr val="C00000"/>
              </a:solidFill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4" name="Picture 7" descr="C:\Users\User\Downloads\S7h-dzin19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41" y="-76201"/>
            <a:ext cx="1946908" cy="1066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66800"/>
            <a:ext cx="3429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286000" y="5486400"/>
            <a:ext cx="4876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Будьте здоровы!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3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133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Профилактика пищевых отравлений</vt:lpstr>
      <vt:lpstr>Слайд 2</vt:lpstr>
      <vt:lpstr>Слайд 3</vt:lpstr>
      <vt:lpstr>Основные симптомы пищевого отравления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пищевых отравлений</dc:title>
  <dc:creator>User</dc:creator>
  <cp:lastModifiedBy>kaurovasp</cp:lastModifiedBy>
  <cp:revision>25</cp:revision>
  <dcterms:created xsi:type="dcterms:W3CDTF">2023-06-24T03:10:15Z</dcterms:created>
  <dcterms:modified xsi:type="dcterms:W3CDTF">2023-07-14T01:46:38Z</dcterms:modified>
</cp:coreProperties>
</file>