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780" y="-12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Сообщение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Информация о факте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Информация о факте</a:t>
            </a:r>
          </a:p>
        </p:txBody>
      </p:sp>
      <p:sp>
        <p:nvSpPr>
          <p:cNvPr id="1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Авторство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Авторство</a:t>
            </a:r>
          </a:p>
        </p:txBody>
      </p:sp>
      <p:sp>
        <p:nvSpPr>
          <p:cNvPr id="116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«Важная цитата»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Вид под углом снизу на фасад современного здания с алюминиевыми дисками под ясным голубым небом"/>
          <p:cNvSpPr>
            <a:spLocks noGrp="1"/>
          </p:cNvSpPr>
          <p:nvPr>
            <p:ph type="pic" sz="quarter" idx="21"/>
          </p:nvPr>
        </p:nvSpPr>
        <p:spPr>
          <a:xfrm>
            <a:off x="15417800" y="1270000"/>
            <a:ext cx="8144934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Вид под углом снизу на современное изогнутое здание под облачным небом"/>
          <p:cNvSpPr>
            <a:spLocks noGrp="1"/>
          </p:cNvSpPr>
          <p:nvPr>
            <p:ph type="pic" sz="quarter" idx="22"/>
          </p:nvPr>
        </p:nvSpPr>
        <p:spPr>
          <a:xfrm>
            <a:off x="15443200" y="7086600"/>
            <a:ext cx="8138580" cy="5422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Вид изнутри современного белого здания со стеклянными панелями на ясное небо с редкими облаками"/>
          <p:cNvSpPr>
            <a:spLocks noGrp="1"/>
          </p:cNvSpPr>
          <p:nvPr>
            <p:ph type="pic" idx="23"/>
          </p:nvPr>
        </p:nvSpPr>
        <p:spPr>
          <a:xfrm>
            <a:off x="-124635" y="1270000"/>
            <a:ext cx="16840169" cy="1124371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Вид под углом снизу на башню Азади в Тегеране (Иран) на фоне безоблачного ясного неба"/>
          <p:cNvSpPr>
            <a:spLocks noGrp="1"/>
          </p:cNvSpPr>
          <p:nvPr>
            <p:ph type="pic" idx="21"/>
          </p:nvPr>
        </p:nvSpPr>
        <p:spPr>
          <a:xfrm>
            <a:off x="0" y="-1282700"/>
            <a:ext cx="24384000" cy="16281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Вид изнутри каменной конструкции на лестницу и ясное голубое небо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729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Заголовок презентации</a:t>
            </a:r>
          </a:p>
        </p:txBody>
      </p:sp>
      <p:sp>
        <p:nvSpPr>
          <p:cNvPr id="23" name="Автор и дата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Автор и дата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овременное белое здание со стеклянными панелями на фоне ясного голубого неба"/>
          <p:cNvSpPr>
            <a:spLocks noGrp="1"/>
          </p:cNvSpPr>
          <p:nvPr>
            <p:ph type="pic" idx="21"/>
          </p:nvPr>
        </p:nvSpPr>
        <p:spPr>
          <a:xfrm>
            <a:off x="92710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Заголовок слайда</a:t>
            </a:r>
          </a:p>
        </p:txBody>
      </p:sp>
      <p:sp>
        <p:nvSpPr>
          <p:cNvPr id="3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слайд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43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44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61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Небольшая часть современного моста в виде ракушки в Циндао (Шаньдун, Китай) под небом с редкими облаками"/>
          <p:cNvSpPr>
            <a:spLocks noGrp="1"/>
          </p:cNvSpPr>
          <p:nvPr>
            <p:ph type="pic" idx="22"/>
          </p:nvPr>
        </p:nvSpPr>
        <p:spPr>
          <a:xfrm>
            <a:off x="9271000" y="1263848"/>
            <a:ext cx="16773843" cy="111882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Заголовок раздела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Заголовок раздела</a:t>
            </a:r>
          </a:p>
        </p:txBody>
      </p:sp>
      <p:sp>
        <p:nvSpPr>
          <p:cNvPr id="7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80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8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Заголовок повестки дня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Заголовок повестки дня</a:t>
            </a:r>
          </a:p>
        </p:txBody>
      </p:sp>
      <p:sp>
        <p:nvSpPr>
          <p:cNvPr id="89" name="Подзаголовок повестки дня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повестки дня</a:t>
            </a:r>
          </a:p>
        </p:txBody>
      </p:sp>
      <p:sp>
        <p:nvSpPr>
          <p:cNvPr id="90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Темы повестки дня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слайда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Заголовок слайда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«Острые респираторные вирусные инфекции»"/>
          <p:cNvSpPr txBox="1">
            <a:spLocks noGrp="1"/>
          </p:cNvSpPr>
          <p:nvPr>
            <p:ph type="subTitle" sz="quarter" idx="1"/>
          </p:nvPr>
        </p:nvSpPr>
        <p:spPr>
          <a:xfrm>
            <a:off x="1534816" y="5561856"/>
            <a:ext cx="21971000" cy="19050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7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sz="8000" dirty="0">
                <a:solidFill>
                  <a:srgbClr val="C00000"/>
                </a:solidFill>
              </a:rPr>
              <a:t>«</a:t>
            </a:r>
            <a:r>
              <a:rPr sz="8000" dirty="0" err="1">
                <a:solidFill>
                  <a:srgbClr val="C00000"/>
                </a:solidFill>
              </a:rPr>
              <a:t>Острые</a:t>
            </a:r>
            <a:r>
              <a:rPr sz="8000" dirty="0">
                <a:solidFill>
                  <a:srgbClr val="C00000"/>
                </a:solidFill>
              </a:rPr>
              <a:t> </a:t>
            </a:r>
            <a:r>
              <a:rPr sz="8000" dirty="0" err="1">
                <a:solidFill>
                  <a:srgbClr val="C00000"/>
                </a:solidFill>
              </a:rPr>
              <a:t>респираторные</a:t>
            </a:r>
            <a:r>
              <a:rPr sz="8000" dirty="0">
                <a:solidFill>
                  <a:srgbClr val="C00000"/>
                </a:solidFill>
              </a:rPr>
              <a:t> </a:t>
            </a:r>
            <a:r>
              <a:rPr sz="8000" dirty="0" err="1">
                <a:solidFill>
                  <a:srgbClr val="C00000"/>
                </a:solidFill>
              </a:rPr>
              <a:t>вирусные</a:t>
            </a:r>
            <a:r>
              <a:rPr sz="8000" dirty="0">
                <a:solidFill>
                  <a:srgbClr val="C00000"/>
                </a:solidFill>
              </a:rPr>
              <a:t> </a:t>
            </a:r>
            <a:r>
              <a:rPr sz="8000" dirty="0" err="1">
                <a:solidFill>
                  <a:srgbClr val="C00000"/>
                </a:solidFill>
              </a:rPr>
              <a:t>инфекции</a:t>
            </a:r>
            <a:r>
              <a:rPr sz="8000" dirty="0">
                <a:solidFill>
                  <a:srgbClr val="C00000"/>
                </a:solidFill>
              </a:rPr>
              <a:t>» </a:t>
            </a:r>
          </a:p>
        </p:txBody>
      </p:sp>
      <p:sp>
        <p:nvSpPr>
          <p:cNvPr id="152" name="Управление Федеральной службы по надзору в сфере защиты прав потребителей и благополучия человека по Иркутской области"/>
          <p:cNvSpPr txBox="1"/>
          <p:nvPr/>
        </p:nvSpPr>
        <p:spPr>
          <a:xfrm>
            <a:off x="3839072" y="1025352"/>
            <a:ext cx="17785976" cy="1284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7400" b="1" spc="-14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ru-RU" sz="4800" dirty="0" smtClean="0"/>
              <a:t>Управление Роспотребнадзора по Иркутской области</a:t>
            </a:r>
          </a:p>
          <a:p>
            <a:endParaRPr sz="4800" dirty="0"/>
          </a:p>
        </p:txBody>
      </p:sp>
      <p:pic>
        <p:nvPicPr>
          <p:cNvPr id="153" name="IMG_8106.png" descr="IMG_8106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959752" y="10314384"/>
            <a:ext cx="4077701" cy="22343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Профилактика – лучший способ предотвратить респираторные инфекции…"/>
          <p:cNvSpPr txBox="1"/>
          <p:nvPr/>
        </p:nvSpPr>
        <p:spPr>
          <a:xfrm>
            <a:off x="742729" y="4252429"/>
            <a:ext cx="11665295" cy="8329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spcBef>
                <a:spcPts val="4500"/>
              </a:spcBef>
              <a:defRPr sz="5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6000" dirty="0" smtClean="0">
                <a:solidFill>
                  <a:schemeClr val="bg2">
                    <a:lumMod val="10000"/>
                  </a:schemeClr>
                </a:solidFill>
              </a:rPr>
              <a:t>Профилактика – лучший способ предотвратить респираторные инфекции</a:t>
            </a:r>
          </a:p>
          <a:p>
            <a:pPr algn="l">
              <a:lnSpc>
                <a:spcPct val="90000"/>
              </a:lnSpc>
              <a:spcBef>
                <a:spcPts val="4500"/>
              </a:spcBef>
              <a:defRPr sz="5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6000" b="1" dirty="0" smtClean="0">
                <a:solidFill>
                  <a:srgbClr val="C00000"/>
                </a:solidFill>
              </a:rPr>
              <a:t>ВАКЦИНАЦИЯ - </a:t>
            </a:r>
            <a:r>
              <a:rPr lang="ru-RU" sz="6000" b="1" dirty="0" err="1" smtClean="0">
                <a:solidFill>
                  <a:srgbClr val="C00000"/>
                </a:solidFill>
              </a:rPr>
              <a:t>н</a:t>
            </a:r>
            <a:r>
              <a:rPr sz="6000" b="1" dirty="0" err="1" smtClean="0">
                <a:solidFill>
                  <a:srgbClr val="C00000"/>
                </a:solidFill>
              </a:rPr>
              <a:t>аиболее</a:t>
            </a:r>
            <a:r>
              <a:rPr sz="6000" b="1" dirty="0" smtClean="0">
                <a:solidFill>
                  <a:srgbClr val="C00000"/>
                </a:solidFill>
              </a:rPr>
              <a:t> </a:t>
            </a:r>
            <a:r>
              <a:rPr sz="6000" b="1" dirty="0" err="1">
                <a:solidFill>
                  <a:srgbClr val="C00000"/>
                </a:solidFill>
              </a:rPr>
              <a:t>эффективный</a:t>
            </a:r>
            <a:r>
              <a:rPr sz="6000" b="1" dirty="0">
                <a:solidFill>
                  <a:srgbClr val="C00000"/>
                </a:solidFill>
              </a:rPr>
              <a:t> </a:t>
            </a:r>
            <a:r>
              <a:rPr sz="6000" b="1" dirty="0" err="1">
                <a:solidFill>
                  <a:srgbClr val="C00000"/>
                </a:solidFill>
              </a:rPr>
              <a:t>способ</a:t>
            </a:r>
            <a:r>
              <a:rPr sz="6000" b="1" dirty="0">
                <a:solidFill>
                  <a:srgbClr val="C00000"/>
                </a:solidFill>
              </a:rPr>
              <a:t> </a:t>
            </a:r>
            <a:r>
              <a:rPr sz="6000" b="1" dirty="0" err="1">
                <a:solidFill>
                  <a:srgbClr val="C00000"/>
                </a:solidFill>
              </a:rPr>
              <a:t>профилактики</a:t>
            </a:r>
            <a:r>
              <a:rPr sz="6000" b="1" dirty="0">
                <a:solidFill>
                  <a:srgbClr val="C00000"/>
                </a:solidFill>
              </a:rPr>
              <a:t> </a:t>
            </a:r>
            <a:r>
              <a:rPr lang="ru-RU" sz="6000" b="1" dirty="0" smtClean="0">
                <a:solidFill>
                  <a:srgbClr val="C00000"/>
                </a:solidFill>
              </a:rPr>
              <a:t> гриппа!</a:t>
            </a:r>
            <a:r>
              <a:rPr sz="6000" b="1" dirty="0" smtClean="0">
                <a:solidFill>
                  <a:srgbClr val="C00000"/>
                </a:solidFill>
              </a:rPr>
              <a:t> </a:t>
            </a:r>
            <a:endParaRPr lang="ru-RU" sz="6000" b="1" dirty="0" smtClean="0">
              <a:solidFill>
                <a:srgbClr val="C00000"/>
              </a:solidFill>
            </a:endParaRPr>
          </a:p>
          <a:p>
            <a:pPr algn="l">
              <a:lnSpc>
                <a:spcPct val="90000"/>
              </a:lnSpc>
              <a:spcBef>
                <a:spcPts val="4500"/>
              </a:spcBef>
              <a:defRPr sz="5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ru-RU" sz="54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l">
              <a:lnSpc>
                <a:spcPct val="90000"/>
              </a:lnSpc>
              <a:spcBef>
                <a:spcPts val="4500"/>
              </a:spcBef>
              <a:defRPr sz="5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01" name="IMG_8106.png" descr="IMG_8106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53219" y="518415"/>
            <a:ext cx="4077701" cy="2234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G_8453.jpeg" descr="IMG_8453.jpe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2792363" y="1025352"/>
            <a:ext cx="10693187" cy="71287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IMG_8436.jpeg" descr="IMG_8436.jpeg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11255896" y="6713984"/>
            <a:ext cx="6928631" cy="4804032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Всем, и привитым, и не сделавшим прививку, нужно соблюдать правила личной гигиены:…"/>
          <p:cNvSpPr txBox="1"/>
          <p:nvPr/>
        </p:nvSpPr>
        <p:spPr>
          <a:xfrm>
            <a:off x="553219" y="3580290"/>
            <a:ext cx="9326537" cy="9592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75000"/>
              </a:lnSpc>
              <a:spcBef>
                <a:spcPts val="2500"/>
              </a:spcBef>
              <a:defRPr sz="5000" b="1" i="1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Всем, и привитым, и не сделавшим прививку, нужно соблюдать правила личной гигиены:</a:t>
            </a:r>
          </a:p>
          <a:p>
            <a:pPr marL="635000" indent="-635000" algn="l">
              <a:lnSpc>
                <a:spcPct val="75000"/>
              </a:lnSpc>
              <a:spcBef>
                <a:spcPts val="2500"/>
              </a:spcBef>
              <a:buSzPct val="123000"/>
              <a:buChar char="•"/>
              <a:defRPr sz="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Часто мыть руки с мылом, особенно после посещения многолюдных мест, в частности общественного транспорта. </a:t>
            </a:r>
          </a:p>
          <a:p>
            <a:pPr marL="635000" indent="-635000" algn="l">
              <a:lnSpc>
                <a:spcPct val="75000"/>
              </a:lnSpc>
              <a:spcBef>
                <a:spcPts val="2500"/>
              </a:spcBef>
              <a:buSzPct val="123000"/>
              <a:buChar char="•"/>
              <a:defRPr sz="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При отсутствии доступа к воде и мылу - использовать дезинфицирующие средства для рук на спиртовой основе</a:t>
            </a:r>
          </a:p>
          <a:p>
            <a:pPr marL="635000" indent="-635000" algn="l">
              <a:lnSpc>
                <a:spcPct val="75000"/>
              </a:lnSpc>
              <a:spcBef>
                <a:spcPts val="2500"/>
              </a:spcBef>
              <a:buSzPct val="123000"/>
              <a:buChar char="•"/>
              <a:defRPr sz="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Носить маску в общественных местах. </a:t>
            </a:r>
          </a:p>
        </p:txBody>
      </p:sp>
      <p:pic>
        <p:nvPicPr>
          <p:cNvPr id="206" name="IMG_8118.jpeg" descr="IMG_8118.jpeg"/>
          <p:cNvPicPr>
            <a:picLocks noChangeAspect="1"/>
          </p:cNvPicPr>
          <p:nvPr/>
        </p:nvPicPr>
        <p:blipFill>
          <a:blip r:embed="rId3" cstate="print">
            <a:extLst/>
          </a:blip>
          <a:srcRect l="9860" t="25022" r="22338" b="9768"/>
          <a:stretch>
            <a:fillRect/>
          </a:stretch>
        </p:blipFill>
        <p:spPr>
          <a:xfrm>
            <a:off x="13488144" y="1169368"/>
            <a:ext cx="7610907" cy="4118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G_8106.png" descr="IMG_8106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53219" y="518415"/>
            <a:ext cx="4077701" cy="2234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G_8438.jpeg" descr="IMG_8438.jpe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19680832" y="6425952"/>
            <a:ext cx="3695714" cy="52734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Соблюдать респираторный этикет – чихать в салфетку или сгиб локтя, отворачиваться во время кашля. Хотя это не облегчит симптомы, но предотвратит распространение инфекции.…"/>
          <p:cNvSpPr txBox="1"/>
          <p:nvPr/>
        </p:nvSpPr>
        <p:spPr>
          <a:xfrm>
            <a:off x="1138658" y="4316197"/>
            <a:ext cx="10374682" cy="7355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35000" indent="-635000" algn="l">
              <a:lnSpc>
                <a:spcPct val="75000"/>
              </a:lnSpc>
              <a:spcBef>
                <a:spcPts val="2500"/>
              </a:spcBef>
              <a:buSzPct val="123000"/>
              <a:buChar char="•"/>
              <a:defRPr sz="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Соблюдать респираторный этикет – чихать в салфетку или сгиб локтя, отворачиваться во время кашля. Хотя это не облегчит симптомы, но предотвратит распространение инфекции.</a:t>
            </a:r>
          </a:p>
          <a:p>
            <a:pPr algn="l">
              <a:lnSpc>
                <a:spcPct val="75000"/>
              </a:lnSpc>
              <a:spcBef>
                <a:spcPts val="2500"/>
              </a:spcBef>
              <a:defRPr sz="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algn="l">
              <a:lnSpc>
                <a:spcPct val="75000"/>
              </a:lnSpc>
              <a:spcBef>
                <a:spcPts val="2500"/>
              </a:spcBef>
              <a:defRPr sz="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635000" indent="-635000" algn="l">
              <a:lnSpc>
                <a:spcPct val="75000"/>
              </a:lnSpc>
              <a:spcBef>
                <a:spcPts val="2500"/>
              </a:spcBef>
              <a:buSzPct val="123000"/>
              <a:buChar char="•"/>
              <a:defRPr sz="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Не прикасаться к лицу, особенно к глазам и рту, чтобы не допустить попадания микробов в организм.</a:t>
            </a:r>
          </a:p>
        </p:txBody>
      </p:sp>
      <p:pic>
        <p:nvPicPr>
          <p:cNvPr id="211" name="IMG_8106.png" descr="IMG_8106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53219" y="518415"/>
            <a:ext cx="4077701" cy="2234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G_8439.jpeg" descr="IMG_8439.jpe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3272120" y="1529408"/>
            <a:ext cx="9186243" cy="4600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G_8443.jpeg" descr="IMG_8443.jpe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5648384" y="6785992"/>
            <a:ext cx="5453179" cy="54531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Вести здоровый образ жизни: полноценный сон, здоровое питание, физическая активность укрепляют организм.…"/>
          <p:cNvSpPr txBox="1"/>
          <p:nvPr/>
        </p:nvSpPr>
        <p:spPr>
          <a:xfrm>
            <a:off x="1030760" y="3619695"/>
            <a:ext cx="10938293" cy="82458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635000" indent="-635000" algn="l">
              <a:lnSpc>
                <a:spcPct val="75000"/>
              </a:lnSpc>
              <a:spcBef>
                <a:spcPts val="2500"/>
              </a:spcBef>
              <a:buSzPct val="123000"/>
              <a:buChar char="•"/>
              <a:defRPr sz="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Вести</a:t>
            </a:r>
            <a:r>
              <a:rPr dirty="0"/>
              <a:t> </a:t>
            </a:r>
            <a:r>
              <a:rPr dirty="0" err="1"/>
              <a:t>здоровый</a:t>
            </a:r>
            <a:r>
              <a:rPr dirty="0"/>
              <a:t> </a:t>
            </a:r>
            <a:r>
              <a:rPr dirty="0" err="1"/>
              <a:t>образ</a:t>
            </a:r>
            <a:r>
              <a:rPr dirty="0"/>
              <a:t> </a:t>
            </a:r>
            <a:r>
              <a:rPr dirty="0" err="1"/>
              <a:t>жизни</a:t>
            </a:r>
            <a:r>
              <a:rPr dirty="0"/>
              <a:t>: </a:t>
            </a:r>
            <a:r>
              <a:rPr dirty="0" err="1"/>
              <a:t>полноценный</a:t>
            </a:r>
            <a:r>
              <a:rPr dirty="0"/>
              <a:t> </a:t>
            </a:r>
            <a:r>
              <a:rPr dirty="0" err="1"/>
              <a:t>сон</a:t>
            </a:r>
            <a:r>
              <a:rPr dirty="0"/>
              <a:t>, </a:t>
            </a:r>
            <a:r>
              <a:rPr dirty="0" err="1"/>
              <a:t>здоровое</a:t>
            </a:r>
            <a:r>
              <a:rPr dirty="0"/>
              <a:t> </a:t>
            </a:r>
            <a:r>
              <a:rPr dirty="0" err="1"/>
              <a:t>питание</a:t>
            </a:r>
            <a:r>
              <a:rPr dirty="0"/>
              <a:t>, </a:t>
            </a:r>
            <a:r>
              <a:rPr dirty="0" err="1"/>
              <a:t>физическая</a:t>
            </a:r>
            <a:r>
              <a:rPr dirty="0"/>
              <a:t> </a:t>
            </a:r>
            <a:r>
              <a:rPr dirty="0" err="1"/>
              <a:t>активность</a:t>
            </a:r>
            <a:r>
              <a:rPr dirty="0"/>
              <a:t> </a:t>
            </a:r>
            <a:r>
              <a:rPr dirty="0" err="1"/>
              <a:t>укрепляют</a:t>
            </a:r>
            <a:r>
              <a:rPr dirty="0"/>
              <a:t> </a:t>
            </a:r>
            <a:r>
              <a:rPr dirty="0" err="1"/>
              <a:t>организм</a:t>
            </a:r>
            <a:r>
              <a:rPr dirty="0"/>
              <a:t>. </a:t>
            </a:r>
          </a:p>
          <a:p>
            <a:pPr marL="635000" indent="-635000" algn="l">
              <a:lnSpc>
                <a:spcPct val="75000"/>
              </a:lnSpc>
              <a:spcBef>
                <a:spcPts val="2500"/>
              </a:spcBef>
              <a:buSzPct val="123000"/>
              <a:buChar char="•"/>
              <a:defRPr sz="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Избегать</a:t>
            </a:r>
            <a:r>
              <a:rPr dirty="0"/>
              <a:t> </a:t>
            </a:r>
            <a:r>
              <a:rPr dirty="0" err="1"/>
              <a:t>тесного</a:t>
            </a:r>
            <a:r>
              <a:rPr dirty="0"/>
              <a:t> </a:t>
            </a:r>
            <a:r>
              <a:rPr dirty="0" err="1"/>
              <a:t>контакта</a:t>
            </a:r>
            <a:r>
              <a:rPr dirty="0"/>
              <a:t> с </a:t>
            </a:r>
            <a:r>
              <a:rPr dirty="0" err="1"/>
              <a:t>людьми</a:t>
            </a:r>
            <a:r>
              <a:rPr dirty="0"/>
              <a:t>, у </a:t>
            </a:r>
            <a:r>
              <a:rPr dirty="0" err="1"/>
              <a:t>которых</a:t>
            </a:r>
            <a:r>
              <a:rPr dirty="0"/>
              <a:t> </a:t>
            </a:r>
            <a:r>
              <a:rPr dirty="0" err="1"/>
              <a:t>есть</a:t>
            </a:r>
            <a:r>
              <a:rPr dirty="0"/>
              <a:t> </a:t>
            </a:r>
            <a:r>
              <a:rPr dirty="0" err="1"/>
              <a:t>признаки</a:t>
            </a:r>
            <a:r>
              <a:rPr dirty="0"/>
              <a:t> ОРВИ.</a:t>
            </a:r>
          </a:p>
          <a:p>
            <a:pPr marL="635000" indent="-635000" algn="l">
              <a:lnSpc>
                <a:spcPct val="75000"/>
              </a:lnSpc>
              <a:spcBef>
                <a:spcPts val="2500"/>
              </a:spcBef>
              <a:buSzPct val="123000"/>
              <a:buChar char="•"/>
              <a:defRPr sz="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Протирать</a:t>
            </a:r>
            <a:r>
              <a:rPr dirty="0"/>
              <a:t> </a:t>
            </a:r>
            <a:r>
              <a:rPr dirty="0" err="1"/>
              <a:t>пульты</a:t>
            </a:r>
            <a:r>
              <a:rPr dirty="0"/>
              <a:t> </a:t>
            </a:r>
            <a:r>
              <a:rPr dirty="0" err="1"/>
              <a:t>дистанционного</a:t>
            </a:r>
            <a:r>
              <a:rPr dirty="0"/>
              <a:t> </a:t>
            </a:r>
            <a:r>
              <a:rPr dirty="0" err="1"/>
              <a:t>управления</a:t>
            </a:r>
            <a:r>
              <a:rPr dirty="0"/>
              <a:t>, </a:t>
            </a:r>
            <a:r>
              <a:rPr dirty="0" err="1"/>
              <a:t>телефоны</a:t>
            </a:r>
            <a:r>
              <a:rPr dirty="0"/>
              <a:t>, </a:t>
            </a:r>
            <a:r>
              <a:rPr dirty="0" err="1"/>
              <a:t>дверные</a:t>
            </a:r>
            <a:r>
              <a:rPr dirty="0"/>
              <a:t> </a:t>
            </a:r>
            <a:r>
              <a:rPr dirty="0" err="1"/>
              <a:t>ручки</a:t>
            </a:r>
            <a:r>
              <a:rPr dirty="0"/>
              <a:t>, к </a:t>
            </a:r>
            <a:r>
              <a:rPr dirty="0" err="1"/>
              <a:t>которым</a:t>
            </a:r>
            <a:r>
              <a:rPr dirty="0"/>
              <a:t> </a:t>
            </a:r>
            <a:r>
              <a:rPr dirty="0" err="1"/>
              <a:t>прикасаются</a:t>
            </a:r>
            <a:r>
              <a:rPr dirty="0"/>
              <a:t> </a:t>
            </a:r>
            <a:r>
              <a:rPr dirty="0" err="1"/>
              <a:t>члены</a:t>
            </a:r>
            <a:r>
              <a:rPr dirty="0"/>
              <a:t> </a:t>
            </a:r>
            <a:r>
              <a:rPr dirty="0" err="1"/>
              <a:t>семьи</a:t>
            </a:r>
            <a:r>
              <a:rPr dirty="0"/>
              <a:t>, </a:t>
            </a:r>
            <a:r>
              <a:rPr dirty="0" err="1"/>
              <a:t>особенно</a:t>
            </a:r>
            <a:r>
              <a:rPr dirty="0"/>
              <a:t> </a:t>
            </a:r>
            <a:r>
              <a:rPr dirty="0" err="1"/>
              <a:t>если</a:t>
            </a:r>
            <a:r>
              <a:rPr dirty="0"/>
              <a:t> у </a:t>
            </a:r>
            <a:r>
              <a:rPr dirty="0" err="1"/>
              <a:t>них</a:t>
            </a:r>
            <a:r>
              <a:rPr dirty="0"/>
              <a:t> </a:t>
            </a:r>
            <a:r>
              <a:rPr dirty="0" err="1"/>
              <a:t>есть</a:t>
            </a:r>
            <a:r>
              <a:rPr dirty="0"/>
              <a:t> ОРВИ. </a:t>
            </a:r>
            <a:r>
              <a:rPr dirty="0" err="1"/>
              <a:t>Проводить</a:t>
            </a:r>
            <a:r>
              <a:rPr dirty="0"/>
              <a:t> </a:t>
            </a:r>
            <a:r>
              <a:rPr dirty="0" err="1"/>
              <a:t>дома</a:t>
            </a:r>
            <a:r>
              <a:rPr dirty="0"/>
              <a:t> </a:t>
            </a:r>
            <a:r>
              <a:rPr dirty="0" err="1"/>
              <a:t>влажную</a:t>
            </a:r>
            <a:r>
              <a:rPr dirty="0"/>
              <a:t> </a:t>
            </a:r>
            <a:r>
              <a:rPr dirty="0" err="1"/>
              <a:t>уборку</a:t>
            </a:r>
            <a:r>
              <a:rPr dirty="0"/>
              <a:t>, </a:t>
            </a:r>
            <a:r>
              <a:rPr dirty="0" err="1"/>
              <a:t>часто</a:t>
            </a:r>
            <a:r>
              <a:rPr dirty="0"/>
              <a:t> </a:t>
            </a:r>
            <a:r>
              <a:rPr dirty="0" err="1"/>
              <a:t>проветривать</a:t>
            </a:r>
            <a:r>
              <a:rPr dirty="0"/>
              <a:t>. </a:t>
            </a:r>
          </a:p>
        </p:txBody>
      </p:sp>
      <p:pic>
        <p:nvPicPr>
          <p:cNvPr id="216" name="IMG_8106.png" descr="IMG_8106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53219" y="518415"/>
            <a:ext cx="4077701" cy="2234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G_8442.jpeg" descr="IMG_8442.jpe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5360352" y="593304"/>
            <a:ext cx="6288027" cy="62880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G_8443.jpeg" descr="IMG_8443.jpe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3416136" y="7074024"/>
            <a:ext cx="9572794" cy="62106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Берегите себя и своих близких !"/>
          <p:cNvSpPr txBox="1"/>
          <p:nvPr/>
        </p:nvSpPr>
        <p:spPr>
          <a:xfrm>
            <a:off x="4487144" y="3113584"/>
            <a:ext cx="16705856" cy="2330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lnSpc>
                <a:spcPct val="75000"/>
              </a:lnSpc>
              <a:spcBef>
                <a:spcPts val="2500"/>
              </a:spcBef>
              <a:defRPr sz="8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sz="9600" dirty="0" err="1">
                <a:solidFill>
                  <a:schemeClr val="bg2">
                    <a:lumMod val="10000"/>
                  </a:schemeClr>
                </a:solidFill>
              </a:rPr>
              <a:t>Берегите</a:t>
            </a:r>
            <a:r>
              <a:rPr sz="9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sz="9600" dirty="0" err="1">
                <a:solidFill>
                  <a:schemeClr val="bg2">
                    <a:lumMod val="10000"/>
                  </a:schemeClr>
                </a:solidFill>
              </a:rPr>
              <a:t>себя</a:t>
            </a:r>
            <a:r>
              <a:rPr sz="9600" dirty="0">
                <a:solidFill>
                  <a:schemeClr val="bg2">
                    <a:lumMod val="10000"/>
                  </a:schemeClr>
                </a:solidFill>
              </a:rPr>
              <a:t> и </a:t>
            </a:r>
            <a:r>
              <a:rPr sz="9600" dirty="0" err="1">
                <a:solidFill>
                  <a:schemeClr val="bg2">
                    <a:lumMod val="10000"/>
                  </a:schemeClr>
                </a:solidFill>
              </a:rPr>
              <a:t>своих</a:t>
            </a:r>
            <a:r>
              <a:rPr sz="9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sz="9600" dirty="0" err="1">
                <a:solidFill>
                  <a:schemeClr val="bg2">
                    <a:lumMod val="10000"/>
                  </a:schemeClr>
                </a:solidFill>
              </a:rPr>
              <a:t>близких</a:t>
            </a:r>
            <a:r>
              <a:rPr sz="9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9600" dirty="0" smtClean="0">
                <a:solidFill>
                  <a:schemeClr val="bg2">
                    <a:lumMod val="10000"/>
                  </a:schemeClr>
                </a:solidFill>
              </a:rPr>
              <a:t>и будьте здоровы</a:t>
            </a:r>
            <a:r>
              <a:rPr sz="9600" dirty="0" smtClean="0">
                <a:solidFill>
                  <a:schemeClr val="bg2">
                    <a:lumMod val="10000"/>
                  </a:schemeClr>
                </a:solidFill>
              </a:rPr>
              <a:t>!</a:t>
            </a:r>
            <a:endParaRPr sz="96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21" name="IMG_8106.png" descr="IMG_8106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247784" y="10530408"/>
            <a:ext cx="4077701" cy="22343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G_8107.png" descr="IMG_8107.png"/>
          <p:cNvPicPr>
            <a:picLocks noGrp="1" noChangeAspect="1"/>
          </p:cNvPicPr>
          <p:nvPr>
            <p:ph type="pic" idx="21"/>
          </p:nvPr>
        </p:nvPicPr>
        <p:blipFill>
          <a:blip r:embed="rId2" cstate="print">
            <a:extLst/>
          </a:blip>
          <a:srcRect l="1136" r="1136"/>
          <a:stretch>
            <a:fillRect/>
          </a:stretch>
        </p:blipFill>
        <p:spPr>
          <a:xfrm flipH="1">
            <a:off x="2974976" y="4599213"/>
            <a:ext cx="6992709" cy="7155331"/>
          </a:xfrm>
          <a:prstGeom prst="rect">
            <a:avLst/>
          </a:prstGeom>
        </p:spPr>
      </p:pic>
      <p:sp>
        <p:nvSpPr>
          <p:cNvPr id="156" name="Острые респираторные вирусные инфекции (сокращенно ОРВИ) –так называют большую группу болезней органов дыхательной системы.…"/>
          <p:cNvSpPr txBox="1"/>
          <p:nvPr/>
        </p:nvSpPr>
        <p:spPr>
          <a:xfrm>
            <a:off x="11975976" y="2537520"/>
            <a:ext cx="11194261" cy="8689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lnSpc>
                <a:spcPct val="90000"/>
              </a:lnSpc>
              <a:spcBef>
                <a:spcPts val="4500"/>
              </a:spcBef>
              <a:defRPr sz="5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1" u="sng" dirty="0" err="1"/>
              <a:t>Острые</a:t>
            </a:r>
            <a:r>
              <a:rPr b="1" i="1" u="sng" dirty="0"/>
              <a:t> </a:t>
            </a:r>
            <a:r>
              <a:rPr b="1" i="1" u="sng" dirty="0" err="1"/>
              <a:t>респираторные</a:t>
            </a:r>
            <a:r>
              <a:rPr b="1" i="1" u="sng" dirty="0"/>
              <a:t> </a:t>
            </a:r>
            <a:r>
              <a:rPr b="1" i="1" u="sng" dirty="0" err="1" smtClean="0"/>
              <a:t>вирусные</a:t>
            </a:r>
            <a:r>
              <a:rPr b="1" i="1" u="sng" dirty="0" smtClean="0"/>
              <a:t> </a:t>
            </a:r>
            <a:r>
              <a:rPr b="1" i="1" u="sng" dirty="0" err="1"/>
              <a:t>инфекции</a:t>
            </a:r>
            <a:r>
              <a:rPr b="1" i="1" u="sng" dirty="0"/>
              <a:t> </a:t>
            </a:r>
            <a:r>
              <a:rPr b="1" i="1" u="sng" dirty="0" smtClean="0"/>
              <a:t>(ОРВИ</a:t>
            </a:r>
            <a:r>
              <a:rPr b="1" i="1" u="sng" dirty="0"/>
              <a:t>)</a:t>
            </a:r>
            <a:r>
              <a:rPr dirty="0"/>
              <a:t> </a:t>
            </a:r>
            <a:r>
              <a:rPr dirty="0" smtClean="0"/>
              <a:t>–</a:t>
            </a:r>
            <a:r>
              <a:rPr lang="ru-RU" dirty="0" smtClean="0"/>
              <a:t> </a:t>
            </a:r>
          </a:p>
          <a:p>
            <a:pPr algn="r">
              <a:lnSpc>
                <a:spcPct val="90000"/>
              </a:lnSpc>
              <a:spcBef>
                <a:spcPts val="4500"/>
              </a:spcBef>
              <a:defRPr sz="5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 smtClean="0"/>
              <a:t>так</a:t>
            </a:r>
            <a:r>
              <a:rPr dirty="0" smtClean="0"/>
              <a:t> </a:t>
            </a:r>
            <a:r>
              <a:rPr dirty="0" err="1"/>
              <a:t>называют</a:t>
            </a:r>
            <a:r>
              <a:rPr dirty="0"/>
              <a:t> </a:t>
            </a:r>
            <a:r>
              <a:rPr dirty="0" err="1"/>
              <a:t>большую</a:t>
            </a:r>
            <a:r>
              <a:rPr dirty="0"/>
              <a:t> </a:t>
            </a:r>
            <a:r>
              <a:rPr dirty="0" err="1"/>
              <a:t>группу</a:t>
            </a:r>
            <a:r>
              <a:rPr dirty="0"/>
              <a:t> </a:t>
            </a:r>
            <a:r>
              <a:rPr dirty="0" err="1"/>
              <a:t>болезней</a:t>
            </a:r>
            <a:r>
              <a:rPr dirty="0"/>
              <a:t> </a:t>
            </a:r>
            <a:r>
              <a:rPr dirty="0" err="1"/>
              <a:t>органов</a:t>
            </a:r>
            <a:r>
              <a:rPr dirty="0"/>
              <a:t> </a:t>
            </a:r>
            <a:r>
              <a:rPr dirty="0" err="1"/>
              <a:t>дыхательной</a:t>
            </a:r>
            <a:r>
              <a:rPr dirty="0"/>
              <a:t> </a:t>
            </a:r>
            <a:r>
              <a:rPr dirty="0" err="1"/>
              <a:t>системы</a:t>
            </a:r>
            <a:r>
              <a:rPr dirty="0"/>
              <a:t>.</a:t>
            </a:r>
          </a:p>
          <a:p>
            <a:pPr algn="r">
              <a:lnSpc>
                <a:spcPct val="90000"/>
              </a:lnSpc>
              <a:spcBef>
                <a:spcPts val="4500"/>
              </a:spcBef>
              <a:defRPr sz="5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Респираторные</a:t>
            </a:r>
            <a:r>
              <a:rPr dirty="0"/>
              <a:t>, </a:t>
            </a:r>
            <a:r>
              <a:rPr dirty="0" err="1"/>
              <a:t>значит</a:t>
            </a:r>
            <a:r>
              <a:rPr dirty="0"/>
              <a:t> </a:t>
            </a:r>
            <a:r>
              <a:rPr dirty="0" err="1"/>
              <a:t>дыхательные</a:t>
            </a:r>
            <a:r>
              <a:rPr dirty="0"/>
              <a:t> – </a:t>
            </a:r>
            <a:r>
              <a:rPr dirty="0" err="1"/>
              <a:t>поражают</a:t>
            </a:r>
            <a:r>
              <a:rPr dirty="0"/>
              <a:t> </a:t>
            </a:r>
            <a:r>
              <a:rPr dirty="0" err="1"/>
              <a:t>слизистую</a:t>
            </a:r>
            <a:r>
              <a:rPr dirty="0"/>
              <a:t> </a:t>
            </a:r>
            <a:r>
              <a:rPr dirty="0" err="1"/>
              <a:t>носа</a:t>
            </a:r>
            <a:r>
              <a:rPr dirty="0"/>
              <a:t>, </a:t>
            </a:r>
            <a:r>
              <a:rPr dirty="0" err="1" smtClean="0"/>
              <a:t>горло</a:t>
            </a:r>
            <a:r>
              <a:rPr dirty="0"/>
              <a:t>, </a:t>
            </a:r>
            <a:r>
              <a:rPr dirty="0" err="1"/>
              <a:t>гортань</a:t>
            </a:r>
            <a:r>
              <a:rPr dirty="0"/>
              <a:t>, </a:t>
            </a:r>
            <a:r>
              <a:rPr dirty="0" err="1"/>
              <a:t>трахею</a:t>
            </a:r>
            <a:r>
              <a:rPr dirty="0"/>
              <a:t>, </a:t>
            </a:r>
            <a:r>
              <a:rPr dirty="0" err="1"/>
              <a:t>бронхи</a:t>
            </a:r>
            <a:r>
              <a:rPr dirty="0"/>
              <a:t> и </a:t>
            </a:r>
            <a:r>
              <a:rPr dirty="0" err="1"/>
              <a:t>легкие</a:t>
            </a:r>
            <a:r>
              <a:rPr dirty="0"/>
              <a:t>. </a:t>
            </a:r>
          </a:p>
          <a:p>
            <a:pPr algn="r">
              <a:lnSpc>
                <a:spcPct val="90000"/>
              </a:lnSpc>
              <a:spcBef>
                <a:spcPts val="4500"/>
              </a:spcBef>
              <a:defRPr sz="5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smtClean="0"/>
              <a:t>.</a:t>
            </a:r>
            <a:endParaRPr dirty="0"/>
          </a:p>
        </p:txBody>
      </p:sp>
      <p:pic>
        <p:nvPicPr>
          <p:cNvPr id="157" name="IMG_8106.png" descr="IMG_8106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53219" y="518415"/>
            <a:ext cx="4077701" cy="22343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Как заражаются ОРВИ?…"/>
          <p:cNvSpPr txBox="1"/>
          <p:nvPr/>
        </p:nvSpPr>
        <p:spPr>
          <a:xfrm>
            <a:off x="454696" y="4166571"/>
            <a:ext cx="11809312" cy="4003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spcBef>
                <a:spcPts val="4500"/>
              </a:spcBef>
              <a:defRPr sz="4800" b="1" i="1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Как</a:t>
            </a:r>
            <a:r>
              <a:rPr dirty="0"/>
              <a:t> </a:t>
            </a:r>
            <a:r>
              <a:rPr dirty="0" err="1"/>
              <a:t>заражаются</a:t>
            </a:r>
            <a:r>
              <a:rPr dirty="0"/>
              <a:t> ОРВИ? </a:t>
            </a:r>
          </a:p>
          <a:p>
            <a:pPr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Инфицированный</a:t>
            </a:r>
            <a:r>
              <a:rPr dirty="0"/>
              <a:t> </a:t>
            </a:r>
            <a:r>
              <a:rPr dirty="0" err="1"/>
              <a:t>человек</a:t>
            </a:r>
            <a:r>
              <a:rPr dirty="0"/>
              <a:t> </a:t>
            </a:r>
            <a:r>
              <a:rPr dirty="0" err="1"/>
              <a:t>распространяет</a:t>
            </a:r>
            <a:r>
              <a:rPr dirty="0"/>
              <a:t> </a:t>
            </a:r>
            <a:r>
              <a:rPr dirty="0" err="1"/>
              <a:t>вирусы</a:t>
            </a:r>
            <a:r>
              <a:rPr dirty="0"/>
              <a:t> </a:t>
            </a:r>
            <a:r>
              <a:rPr dirty="0" err="1"/>
              <a:t>во</a:t>
            </a:r>
            <a:r>
              <a:rPr dirty="0"/>
              <a:t> </a:t>
            </a:r>
            <a:r>
              <a:rPr dirty="0" err="1"/>
              <a:t>время</a:t>
            </a:r>
            <a:r>
              <a:rPr dirty="0"/>
              <a:t> </a:t>
            </a:r>
            <a:r>
              <a:rPr dirty="0" err="1"/>
              <a:t>разговора</a:t>
            </a:r>
            <a:r>
              <a:rPr dirty="0"/>
              <a:t>, </a:t>
            </a:r>
            <a:r>
              <a:rPr dirty="0" err="1"/>
              <a:t>кашля</a:t>
            </a:r>
            <a:r>
              <a:rPr dirty="0"/>
              <a:t>, </a:t>
            </a:r>
            <a:r>
              <a:rPr dirty="0" err="1"/>
              <a:t>чихания</a:t>
            </a:r>
            <a:r>
              <a:rPr dirty="0"/>
              <a:t> с </a:t>
            </a:r>
            <a:r>
              <a:rPr dirty="0" err="1"/>
              <a:t>частицами</a:t>
            </a:r>
            <a:r>
              <a:rPr dirty="0"/>
              <a:t> </a:t>
            </a:r>
            <a:r>
              <a:rPr dirty="0" err="1" smtClean="0"/>
              <a:t>слюны,а</a:t>
            </a:r>
            <a:r>
              <a:rPr dirty="0" smtClean="0"/>
              <a:t> </a:t>
            </a:r>
            <a:r>
              <a:rPr dirty="0" err="1"/>
              <a:t>находящийся</a:t>
            </a:r>
            <a:r>
              <a:rPr dirty="0"/>
              <a:t> </a:t>
            </a:r>
            <a:r>
              <a:rPr dirty="0" err="1"/>
              <a:t>рядом</a:t>
            </a:r>
            <a:r>
              <a:rPr dirty="0"/>
              <a:t> </a:t>
            </a:r>
            <a:r>
              <a:rPr dirty="0" err="1"/>
              <a:t>человек</a:t>
            </a:r>
            <a:r>
              <a:rPr dirty="0"/>
              <a:t> </a:t>
            </a:r>
            <a:r>
              <a:rPr dirty="0" err="1"/>
              <a:t>вдыхает</a:t>
            </a:r>
            <a:r>
              <a:rPr dirty="0"/>
              <a:t> </a:t>
            </a:r>
            <a:r>
              <a:rPr dirty="0" err="1"/>
              <a:t>эти</a:t>
            </a:r>
            <a:r>
              <a:rPr dirty="0"/>
              <a:t> </a:t>
            </a:r>
            <a:r>
              <a:rPr dirty="0" err="1"/>
              <a:t>мельчайшие</a:t>
            </a:r>
            <a:r>
              <a:rPr dirty="0"/>
              <a:t> </a:t>
            </a:r>
            <a:r>
              <a:rPr dirty="0" err="1"/>
              <a:t>капли</a:t>
            </a:r>
            <a:r>
              <a:rPr dirty="0"/>
              <a:t>.</a:t>
            </a:r>
          </a:p>
        </p:txBody>
      </p:sp>
      <p:sp>
        <p:nvSpPr>
          <p:cNvPr id="160" name="Но также возможно заражение контактным путём: через рукопожатия, поцелуи, предметы обихода, постельные принадлежности и детские игрушки.…"/>
          <p:cNvSpPr txBox="1"/>
          <p:nvPr/>
        </p:nvSpPr>
        <p:spPr>
          <a:xfrm>
            <a:off x="598712" y="9428222"/>
            <a:ext cx="22856125" cy="287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539750" indent="-539750" algn="l">
              <a:buFont typeface="Wingdings" pitchFamily="2" charset="2"/>
              <a:buChar char="ü"/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3600" b="1" dirty="0" smtClean="0"/>
              <a:t>В</a:t>
            </a:r>
            <a:r>
              <a:rPr sz="3600" b="1" dirty="0" err="1" smtClean="0"/>
              <a:t>озможно</a:t>
            </a:r>
            <a:r>
              <a:rPr sz="3600" b="1" dirty="0" smtClean="0"/>
              <a:t> </a:t>
            </a:r>
            <a:r>
              <a:rPr sz="3600" b="1" dirty="0" err="1"/>
              <a:t>заражение</a:t>
            </a:r>
            <a:r>
              <a:rPr sz="3600" b="1" dirty="0"/>
              <a:t> </a:t>
            </a:r>
            <a:r>
              <a:rPr sz="3600" dirty="0" err="1" smtClean="0"/>
              <a:t>через</a:t>
            </a:r>
            <a:r>
              <a:rPr sz="3600" dirty="0" smtClean="0"/>
              <a:t> </a:t>
            </a:r>
            <a:r>
              <a:rPr sz="3600" dirty="0" err="1"/>
              <a:t>рукопожатия</a:t>
            </a:r>
            <a:r>
              <a:rPr sz="3600" dirty="0"/>
              <a:t>, </a:t>
            </a:r>
            <a:r>
              <a:rPr sz="3600" dirty="0" err="1"/>
              <a:t>поцелуи</a:t>
            </a:r>
            <a:r>
              <a:rPr sz="3600" dirty="0"/>
              <a:t>, </a:t>
            </a:r>
            <a:r>
              <a:rPr lang="ru-RU" sz="3600" dirty="0" smtClean="0"/>
              <a:t> </a:t>
            </a:r>
            <a:r>
              <a:rPr sz="3600" dirty="0" err="1" smtClean="0"/>
              <a:t>предметы</a:t>
            </a:r>
            <a:r>
              <a:rPr sz="3600" dirty="0" smtClean="0"/>
              <a:t> </a:t>
            </a:r>
            <a:r>
              <a:rPr sz="3600" dirty="0" err="1"/>
              <a:t>обихода</a:t>
            </a:r>
            <a:r>
              <a:rPr sz="3600" dirty="0"/>
              <a:t>, </a:t>
            </a:r>
            <a:r>
              <a:rPr sz="3600" dirty="0" err="1"/>
              <a:t>постельные</a:t>
            </a:r>
            <a:r>
              <a:rPr sz="3600" dirty="0"/>
              <a:t> </a:t>
            </a:r>
            <a:r>
              <a:rPr sz="3600" dirty="0" err="1"/>
              <a:t>принадлежности</a:t>
            </a:r>
            <a:r>
              <a:rPr sz="3600" dirty="0"/>
              <a:t> и </a:t>
            </a:r>
            <a:r>
              <a:rPr sz="3600" dirty="0" err="1"/>
              <a:t>детские</a:t>
            </a:r>
            <a:r>
              <a:rPr sz="3600" dirty="0"/>
              <a:t> </a:t>
            </a:r>
            <a:r>
              <a:rPr sz="3600" dirty="0" err="1"/>
              <a:t>игрушки</a:t>
            </a:r>
            <a:r>
              <a:rPr sz="3600" dirty="0"/>
              <a:t>.</a:t>
            </a:r>
          </a:p>
          <a:p>
            <a:pPr marL="539750" indent="-539750" algn="l">
              <a:buFont typeface="Wingdings" pitchFamily="2" charset="2"/>
              <a:buChar char="ü"/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600" dirty="0" err="1" smtClean="0"/>
              <a:t>Заболеваемость</a:t>
            </a:r>
            <a:r>
              <a:rPr sz="3600" dirty="0" smtClean="0"/>
              <a:t> </a:t>
            </a:r>
            <a:r>
              <a:rPr sz="3600" dirty="0" err="1"/>
              <a:t>респираторными</a:t>
            </a:r>
            <a:r>
              <a:rPr sz="3600" dirty="0"/>
              <a:t> </a:t>
            </a:r>
            <a:r>
              <a:rPr sz="3600" dirty="0" err="1"/>
              <a:t>инфекциями</a:t>
            </a:r>
            <a:r>
              <a:rPr sz="3600" dirty="0"/>
              <a:t> </a:t>
            </a:r>
            <a:r>
              <a:rPr sz="3600" dirty="0" err="1"/>
              <a:t>растет</a:t>
            </a:r>
            <a:r>
              <a:rPr sz="3600" dirty="0"/>
              <a:t> </a:t>
            </a:r>
            <a:r>
              <a:rPr sz="3600" dirty="0" err="1"/>
              <a:t>осенью</a:t>
            </a:r>
            <a:r>
              <a:rPr sz="3600" dirty="0"/>
              <a:t> и </a:t>
            </a:r>
            <a:r>
              <a:rPr sz="3600" dirty="0" err="1"/>
              <a:t>зимой</a:t>
            </a:r>
            <a:r>
              <a:rPr sz="3600" dirty="0"/>
              <a:t>, </a:t>
            </a:r>
            <a:r>
              <a:rPr sz="3600" dirty="0" err="1" smtClean="0"/>
              <a:t>когда</a:t>
            </a:r>
            <a:r>
              <a:rPr sz="3600" dirty="0" smtClean="0"/>
              <a:t> </a:t>
            </a:r>
            <a:r>
              <a:rPr sz="3600" dirty="0" err="1"/>
              <a:t>дети</a:t>
            </a:r>
            <a:r>
              <a:rPr sz="3600" dirty="0"/>
              <a:t> </a:t>
            </a:r>
            <a:r>
              <a:rPr sz="3600" dirty="0" err="1"/>
              <a:t>идут</a:t>
            </a:r>
            <a:r>
              <a:rPr sz="3600" dirty="0"/>
              <a:t> в </a:t>
            </a:r>
            <a:r>
              <a:rPr sz="3600" dirty="0" err="1"/>
              <a:t>школу</a:t>
            </a:r>
            <a:r>
              <a:rPr sz="3600" dirty="0"/>
              <a:t>, в </a:t>
            </a:r>
            <a:r>
              <a:rPr sz="3600" dirty="0" err="1"/>
              <a:t>детские</a:t>
            </a:r>
            <a:r>
              <a:rPr sz="3600" dirty="0"/>
              <a:t> </a:t>
            </a:r>
            <a:r>
              <a:rPr sz="3600" dirty="0" err="1"/>
              <a:t>сады</a:t>
            </a:r>
            <a:r>
              <a:rPr sz="3600" dirty="0"/>
              <a:t> </a:t>
            </a:r>
            <a:r>
              <a:rPr sz="3600" dirty="0" err="1"/>
              <a:t>после</a:t>
            </a:r>
            <a:r>
              <a:rPr sz="3600" dirty="0"/>
              <a:t> </a:t>
            </a:r>
            <a:r>
              <a:rPr sz="3600" dirty="0" err="1"/>
              <a:t>каникул</a:t>
            </a:r>
            <a:r>
              <a:rPr sz="3600" dirty="0"/>
              <a:t>. </a:t>
            </a:r>
            <a:endParaRPr lang="ru-RU" sz="3600" dirty="0" smtClean="0"/>
          </a:p>
          <a:p>
            <a:pPr algn="l">
              <a:buFont typeface="Wingdings" pitchFamily="2" charset="2"/>
              <a:buChar char="ü"/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3600" dirty="0" smtClean="0"/>
              <a:t>  </a:t>
            </a:r>
            <a:r>
              <a:rPr sz="3600" dirty="0" smtClean="0"/>
              <a:t>В </a:t>
            </a:r>
            <a:r>
              <a:rPr sz="3600" dirty="0" err="1"/>
              <a:t>организованных</a:t>
            </a:r>
            <a:r>
              <a:rPr sz="3600" dirty="0"/>
              <a:t> </a:t>
            </a:r>
            <a:r>
              <a:rPr sz="3600" dirty="0" err="1"/>
              <a:t>коллективах</a:t>
            </a:r>
            <a:r>
              <a:rPr sz="3600" dirty="0"/>
              <a:t> </a:t>
            </a:r>
            <a:r>
              <a:rPr sz="3600" dirty="0" err="1"/>
              <a:t>всегда</a:t>
            </a:r>
            <a:r>
              <a:rPr sz="3600" dirty="0"/>
              <a:t> </a:t>
            </a:r>
            <a:r>
              <a:rPr sz="3600" dirty="0" err="1"/>
              <a:t>быстрее</a:t>
            </a:r>
            <a:r>
              <a:rPr sz="3600" dirty="0"/>
              <a:t> </a:t>
            </a:r>
            <a:r>
              <a:rPr sz="3600" dirty="0" err="1"/>
              <a:t>распространяются</a:t>
            </a:r>
            <a:r>
              <a:rPr sz="3600" dirty="0"/>
              <a:t> </a:t>
            </a:r>
            <a:r>
              <a:rPr sz="3600" dirty="0" smtClean="0"/>
              <a:t>ОРВИ.</a:t>
            </a:r>
            <a:r>
              <a:rPr sz="3600" dirty="0"/>
              <a:t> </a:t>
            </a:r>
          </a:p>
        </p:txBody>
      </p:sp>
      <p:pic>
        <p:nvPicPr>
          <p:cNvPr id="161" name="IMG_8106.png" descr="IMG_8106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53219" y="518415"/>
            <a:ext cx="4077701" cy="2234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G_8446.jpeg" descr="IMG_8446.jpe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2083434" y="518415"/>
            <a:ext cx="11957700" cy="67262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ОРВИ вызывают разные вирусы…"/>
          <p:cNvSpPr txBox="1"/>
          <p:nvPr/>
        </p:nvSpPr>
        <p:spPr>
          <a:xfrm>
            <a:off x="454696" y="5043383"/>
            <a:ext cx="23370629" cy="5240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spcBef>
                <a:spcPts val="4500"/>
              </a:spcBef>
              <a:defRPr sz="4800" b="1" i="1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5400" dirty="0"/>
              <a:t>ОРВИ </a:t>
            </a:r>
            <a:r>
              <a:rPr sz="5400" dirty="0" err="1"/>
              <a:t>вызывают</a:t>
            </a:r>
            <a:r>
              <a:rPr sz="5400" dirty="0"/>
              <a:t> </a:t>
            </a:r>
            <a:r>
              <a:rPr sz="5400" dirty="0" err="1"/>
              <a:t>разные</a:t>
            </a:r>
            <a:r>
              <a:rPr sz="5400" dirty="0"/>
              <a:t> </a:t>
            </a:r>
            <a:r>
              <a:rPr sz="5400" dirty="0" err="1"/>
              <a:t>вирусы</a:t>
            </a:r>
            <a:endParaRPr sz="5400" dirty="0"/>
          </a:p>
          <a:p>
            <a:pPr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ru-RU" dirty="0" smtClean="0"/>
          </a:p>
          <a:p>
            <a:pPr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 smtClean="0"/>
              <a:t>На</a:t>
            </a:r>
            <a:r>
              <a:rPr dirty="0" smtClean="0"/>
              <a:t> </a:t>
            </a:r>
            <a:r>
              <a:rPr dirty="0" err="1"/>
              <a:t>сегодня</a:t>
            </a:r>
            <a:r>
              <a:rPr dirty="0"/>
              <a:t> </a:t>
            </a:r>
            <a:r>
              <a:rPr dirty="0" err="1"/>
              <a:t>известно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менее</a:t>
            </a:r>
            <a:r>
              <a:rPr dirty="0"/>
              <a:t> 200 </a:t>
            </a:r>
            <a:r>
              <a:rPr dirty="0" err="1"/>
              <a:t>вирусов</a:t>
            </a:r>
            <a:r>
              <a:rPr dirty="0"/>
              <a:t> — </a:t>
            </a:r>
            <a:r>
              <a:rPr dirty="0" err="1"/>
              <a:t>виновников</a:t>
            </a:r>
            <a:r>
              <a:rPr dirty="0"/>
              <a:t> ОРВИ. </a:t>
            </a:r>
            <a:endParaRPr lang="ru-RU" dirty="0" smtClean="0"/>
          </a:p>
          <a:p>
            <a:pPr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 smtClean="0"/>
              <a:t>Чаще</a:t>
            </a:r>
            <a:r>
              <a:rPr dirty="0" smtClean="0"/>
              <a:t> </a:t>
            </a:r>
            <a:r>
              <a:rPr dirty="0" err="1"/>
              <a:t>всего</a:t>
            </a:r>
            <a:r>
              <a:rPr dirty="0"/>
              <a:t> </a:t>
            </a:r>
            <a:r>
              <a:rPr dirty="0" err="1"/>
              <a:t>это</a:t>
            </a:r>
            <a:r>
              <a:rPr dirty="0"/>
              <a:t> </a:t>
            </a:r>
            <a:r>
              <a:rPr dirty="0" err="1"/>
              <a:t>риновирусы</a:t>
            </a:r>
            <a:r>
              <a:rPr dirty="0"/>
              <a:t>, </a:t>
            </a:r>
            <a:r>
              <a:rPr dirty="0" err="1"/>
              <a:t>аденовирусы</a:t>
            </a:r>
            <a:r>
              <a:rPr dirty="0"/>
              <a:t>, </a:t>
            </a:r>
            <a:r>
              <a:rPr dirty="0" err="1"/>
              <a:t>энтеровирусы</a:t>
            </a:r>
            <a:r>
              <a:rPr dirty="0"/>
              <a:t> </a:t>
            </a:r>
            <a:r>
              <a:rPr dirty="0" smtClean="0"/>
              <a:t>и </a:t>
            </a:r>
            <a:r>
              <a:rPr dirty="0" err="1"/>
              <a:t>респираторно-синцитиальные</a:t>
            </a:r>
            <a:r>
              <a:rPr dirty="0"/>
              <a:t> </a:t>
            </a:r>
            <a:r>
              <a:rPr dirty="0" err="1" smtClean="0"/>
              <a:t>вирусы</a:t>
            </a:r>
            <a:endParaRPr dirty="0"/>
          </a:p>
        </p:txBody>
      </p:sp>
      <p:pic>
        <p:nvPicPr>
          <p:cNvPr id="165" name="IMG_8119.jpeg" descr="IMG_8119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4640272" y="305272"/>
            <a:ext cx="9364589" cy="70149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G_8106.png" descr="IMG_8106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53219" y="518415"/>
            <a:ext cx="4077701" cy="22343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G_8115.jpeg" descr="IMG_8115.jpeg"/>
          <p:cNvPicPr>
            <a:picLocks noGrp="1" noChangeAspect="1"/>
          </p:cNvPicPr>
          <p:nvPr>
            <p:ph type="pic" idx="21"/>
          </p:nvPr>
        </p:nvPicPr>
        <p:blipFill>
          <a:blip r:embed="rId2" cstate="print">
            <a:extLst/>
          </a:blip>
          <a:srcRect l="982" r="982"/>
          <a:stretch>
            <a:fillRect/>
          </a:stretch>
        </p:blipFill>
        <p:spPr>
          <a:xfrm>
            <a:off x="12768064" y="1097360"/>
            <a:ext cx="10388842" cy="10630443"/>
          </a:xfrm>
          <a:prstGeom prst="rect">
            <a:avLst/>
          </a:prstGeom>
        </p:spPr>
      </p:pic>
      <p:sp>
        <p:nvSpPr>
          <p:cNvPr id="179" name="Симптомы ОРВИ…"/>
          <p:cNvSpPr txBox="1"/>
          <p:nvPr/>
        </p:nvSpPr>
        <p:spPr>
          <a:xfrm>
            <a:off x="814736" y="3545632"/>
            <a:ext cx="10949071" cy="9312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spcBef>
                <a:spcPts val="4500"/>
              </a:spcBef>
              <a:defRPr sz="4800" b="1" i="1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6000" dirty="0" err="1"/>
              <a:t>Симптомы</a:t>
            </a:r>
            <a:r>
              <a:rPr sz="6000" dirty="0"/>
              <a:t> ОРВИ</a:t>
            </a:r>
          </a:p>
          <a:p>
            <a:pPr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При</a:t>
            </a:r>
            <a:r>
              <a:rPr dirty="0"/>
              <a:t> </a:t>
            </a:r>
            <a:r>
              <a:rPr dirty="0" err="1"/>
              <a:t>поражении</a:t>
            </a:r>
            <a:r>
              <a:rPr dirty="0"/>
              <a:t> </a:t>
            </a:r>
            <a:r>
              <a:rPr dirty="0" err="1"/>
              <a:t>верхних</a:t>
            </a:r>
            <a:r>
              <a:rPr dirty="0"/>
              <a:t> </a:t>
            </a:r>
            <a:r>
              <a:rPr dirty="0" err="1"/>
              <a:t>дыхательных</a:t>
            </a:r>
            <a:r>
              <a:rPr dirty="0"/>
              <a:t> </a:t>
            </a:r>
            <a:r>
              <a:rPr dirty="0" err="1"/>
              <a:t>путей</a:t>
            </a:r>
            <a:r>
              <a:rPr dirty="0"/>
              <a:t> </a:t>
            </a:r>
            <a:r>
              <a:rPr dirty="0" err="1"/>
              <a:t>беспокоят</a:t>
            </a:r>
            <a:r>
              <a:rPr dirty="0"/>
              <a:t> </a:t>
            </a:r>
            <a:r>
              <a:rPr i="1" u="sng" dirty="0" err="1">
                <a:solidFill>
                  <a:schemeClr val="accent5">
                    <a:lumOff val="-29866"/>
                  </a:schemeClr>
                </a:solidFill>
              </a:rPr>
              <a:t>боль</a:t>
            </a:r>
            <a:r>
              <a:rPr i="1" u="sng" dirty="0">
                <a:solidFill>
                  <a:schemeClr val="accent5">
                    <a:lumOff val="-29866"/>
                  </a:schemeClr>
                </a:solidFill>
              </a:rPr>
              <a:t>, </a:t>
            </a:r>
            <a:r>
              <a:rPr i="1" u="sng" dirty="0" err="1">
                <a:solidFill>
                  <a:schemeClr val="accent5">
                    <a:lumOff val="-29866"/>
                  </a:schemeClr>
                </a:solidFill>
              </a:rPr>
              <a:t>першение</a:t>
            </a:r>
            <a:r>
              <a:rPr i="1" u="sng" dirty="0">
                <a:solidFill>
                  <a:schemeClr val="accent5">
                    <a:lumOff val="-29866"/>
                  </a:schemeClr>
                </a:solidFill>
              </a:rPr>
              <a:t> в </a:t>
            </a:r>
            <a:r>
              <a:rPr i="1" u="sng" dirty="0" err="1">
                <a:solidFill>
                  <a:schemeClr val="accent5">
                    <a:lumOff val="-29866"/>
                  </a:schemeClr>
                </a:solidFill>
              </a:rPr>
              <a:t>горле</a:t>
            </a:r>
            <a:r>
              <a:rPr i="1" u="sng" dirty="0">
                <a:solidFill>
                  <a:schemeClr val="accent5">
                    <a:lumOff val="-29866"/>
                  </a:schemeClr>
                </a:solidFill>
              </a:rPr>
              <a:t>, </a:t>
            </a:r>
            <a:r>
              <a:rPr i="1" u="sng" dirty="0" err="1">
                <a:solidFill>
                  <a:schemeClr val="accent5">
                    <a:lumOff val="-29866"/>
                  </a:schemeClr>
                </a:solidFill>
              </a:rPr>
              <a:t>насморк</a:t>
            </a:r>
            <a:r>
              <a:rPr i="1" u="sng" dirty="0">
                <a:solidFill>
                  <a:schemeClr val="accent5">
                    <a:lumOff val="-29866"/>
                  </a:schemeClr>
                </a:solidFill>
              </a:rPr>
              <a:t>, </a:t>
            </a:r>
            <a:r>
              <a:rPr i="1" u="sng" dirty="0" err="1">
                <a:solidFill>
                  <a:schemeClr val="accent5">
                    <a:lumOff val="-29866"/>
                  </a:schemeClr>
                </a:solidFill>
              </a:rPr>
              <a:t>заложенность</a:t>
            </a:r>
            <a:r>
              <a:rPr i="1" u="sng" dirty="0">
                <a:solidFill>
                  <a:schemeClr val="accent5">
                    <a:lumOff val="-29866"/>
                  </a:schemeClr>
                </a:solidFill>
              </a:rPr>
              <a:t> </a:t>
            </a:r>
            <a:r>
              <a:rPr i="1" u="sng" dirty="0" err="1">
                <a:solidFill>
                  <a:schemeClr val="accent5">
                    <a:lumOff val="-29866"/>
                  </a:schemeClr>
                </a:solidFill>
              </a:rPr>
              <a:t>носа</a:t>
            </a:r>
            <a:r>
              <a:rPr i="1" u="sng" dirty="0">
                <a:solidFill>
                  <a:schemeClr val="accent5">
                    <a:lumOff val="-29866"/>
                  </a:schemeClr>
                </a:solidFill>
              </a:rPr>
              <a:t>, </a:t>
            </a:r>
            <a:r>
              <a:rPr i="1" u="sng" dirty="0" err="1">
                <a:solidFill>
                  <a:schemeClr val="accent5">
                    <a:lumOff val="-29866"/>
                  </a:schemeClr>
                </a:solidFill>
              </a:rPr>
              <a:t>осиплость</a:t>
            </a:r>
            <a:r>
              <a:rPr i="1" u="sng" dirty="0">
                <a:solidFill>
                  <a:schemeClr val="accent5">
                    <a:lumOff val="-29866"/>
                  </a:schemeClr>
                </a:solidFill>
              </a:rPr>
              <a:t> </a:t>
            </a:r>
            <a:r>
              <a:rPr i="1" u="sng" dirty="0" err="1">
                <a:solidFill>
                  <a:schemeClr val="accent5">
                    <a:lumOff val="-29866"/>
                  </a:schemeClr>
                </a:solidFill>
              </a:rPr>
              <a:t>голоса</a:t>
            </a:r>
            <a:r>
              <a:rPr i="1" u="sng" dirty="0">
                <a:solidFill>
                  <a:schemeClr val="accent5">
                    <a:lumOff val="-29866"/>
                  </a:schemeClr>
                </a:solidFill>
              </a:rPr>
              <a:t>. </a:t>
            </a:r>
          </a:p>
          <a:p>
            <a:pPr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Если</a:t>
            </a:r>
            <a:r>
              <a:rPr dirty="0"/>
              <a:t> </a:t>
            </a:r>
            <a:r>
              <a:rPr dirty="0" err="1"/>
              <a:t>вовлекаются</a:t>
            </a:r>
            <a:r>
              <a:rPr dirty="0"/>
              <a:t> </a:t>
            </a:r>
            <a:r>
              <a:rPr dirty="0" err="1"/>
              <a:t>нижние</a:t>
            </a:r>
            <a:r>
              <a:rPr dirty="0"/>
              <a:t> </a:t>
            </a:r>
            <a:r>
              <a:rPr dirty="0" err="1"/>
              <a:t>дыхательные</a:t>
            </a:r>
            <a:r>
              <a:rPr dirty="0"/>
              <a:t> </a:t>
            </a:r>
            <a:r>
              <a:rPr dirty="0" err="1"/>
              <a:t>пути</a:t>
            </a:r>
            <a:r>
              <a:rPr dirty="0"/>
              <a:t> – </a:t>
            </a:r>
            <a:r>
              <a:rPr dirty="0" err="1"/>
              <a:t>появляются</a:t>
            </a:r>
            <a:r>
              <a:rPr dirty="0"/>
              <a:t> </a:t>
            </a:r>
            <a:r>
              <a:rPr dirty="0" err="1"/>
              <a:t>затрудненное</a:t>
            </a:r>
            <a:r>
              <a:rPr dirty="0"/>
              <a:t> </a:t>
            </a:r>
            <a:r>
              <a:rPr dirty="0" err="1"/>
              <a:t>дыхание</a:t>
            </a:r>
            <a:r>
              <a:rPr dirty="0"/>
              <a:t>, </a:t>
            </a:r>
            <a:r>
              <a:rPr dirty="0" err="1"/>
              <a:t>хрипы</a:t>
            </a:r>
            <a:r>
              <a:rPr dirty="0"/>
              <a:t>, </a:t>
            </a:r>
            <a:r>
              <a:rPr dirty="0" err="1"/>
              <a:t>кашель</a:t>
            </a:r>
            <a:r>
              <a:rPr dirty="0"/>
              <a:t>, </a:t>
            </a:r>
            <a:r>
              <a:rPr dirty="0" err="1"/>
              <a:t>одышка</a:t>
            </a:r>
            <a:r>
              <a:rPr dirty="0"/>
              <a:t>.</a:t>
            </a:r>
          </a:p>
          <a:p>
            <a:pPr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В </a:t>
            </a:r>
            <a:r>
              <a:rPr dirty="0" err="1"/>
              <a:t>начале</a:t>
            </a:r>
            <a:r>
              <a:rPr dirty="0"/>
              <a:t> </a:t>
            </a:r>
            <a:r>
              <a:rPr dirty="0" err="1"/>
              <a:t>любой</a:t>
            </a:r>
            <a:r>
              <a:rPr dirty="0"/>
              <a:t> </a:t>
            </a:r>
            <a:r>
              <a:rPr dirty="0" err="1"/>
              <a:t>инфекции</a:t>
            </a:r>
            <a:r>
              <a:rPr dirty="0"/>
              <a:t> </a:t>
            </a:r>
            <a:r>
              <a:rPr dirty="0" err="1"/>
              <a:t>симптомы</a:t>
            </a:r>
            <a:r>
              <a:rPr dirty="0"/>
              <a:t> </a:t>
            </a:r>
            <a:r>
              <a:rPr dirty="0" err="1"/>
              <a:t>схожи</a:t>
            </a:r>
            <a:r>
              <a:rPr dirty="0"/>
              <a:t>: </a:t>
            </a:r>
            <a:r>
              <a:rPr dirty="0" err="1"/>
              <a:t>ломота</a:t>
            </a:r>
            <a:r>
              <a:rPr dirty="0"/>
              <a:t>, </a:t>
            </a:r>
            <a:r>
              <a:rPr dirty="0" err="1"/>
              <a:t>озноб</a:t>
            </a:r>
            <a:r>
              <a:rPr dirty="0"/>
              <a:t>, </a:t>
            </a:r>
            <a:r>
              <a:rPr dirty="0" err="1"/>
              <a:t>лихорадка</a:t>
            </a:r>
            <a:r>
              <a:rPr dirty="0"/>
              <a:t>, </a:t>
            </a:r>
            <a:r>
              <a:rPr dirty="0" err="1"/>
              <a:t>головная</a:t>
            </a:r>
            <a:r>
              <a:rPr dirty="0"/>
              <a:t> </a:t>
            </a:r>
            <a:r>
              <a:rPr dirty="0" err="1"/>
              <a:t>боль</a:t>
            </a:r>
            <a:r>
              <a:rPr dirty="0"/>
              <a:t>, </a:t>
            </a:r>
            <a:r>
              <a:rPr dirty="0" err="1"/>
              <a:t>слабость</a:t>
            </a:r>
            <a:r>
              <a:rPr dirty="0"/>
              <a:t>. </a:t>
            </a:r>
          </a:p>
        </p:txBody>
      </p:sp>
      <p:pic>
        <p:nvPicPr>
          <p:cNvPr id="180" name="IMG_8106.png" descr="IMG_8106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53219" y="518415"/>
            <a:ext cx="4077701" cy="22343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ОРВИ протекают у всех по-разному…"/>
          <p:cNvSpPr txBox="1"/>
          <p:nvPr/>
        </p:nvSpPr>
        <p:spPr>
          <a:xfrm>
            <a:off x="10895856" y="1385392"/>
            <a:ext cx="12323045" cy="9428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r">
              <a:lnSpc>
                <a:spcPct val="90000"/>
              </a:lnSpc>
              <a:spcBef>
                <a:spcPts val="4500"/>
              </a:spcBef>
              <a:defRPr sz="59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ОРВИ </a:t>
            </a:r>
            <a:r>
              <a:rPr dirty="0" err="1"/>
              <a:t>протекают</a:t>
            </a:r>
            <a:r>
              <a:rPr dirty="0"/>
              <a:t> у </a:t>
            </a:r>
            <a:r>
              <a:rPr dirty="0" err="1"/>
              <a:t>всех</a:t>
            </a:r>
            <a:r>
              <a:rPr dirty="0"/>
              <a:t> </a:t>
            </a:r>
            <a:r>
              <a:rPr dirty="0" err="1"/>
              <a:t>по-разному</a:t>
            </a:r>
            <a:endParaRPr dirty="0"/>
          </a:p>
          <a:p>
            <a:pPr algn="r">
              <a:lnSpc>
                <a:spcPct val="90000"/>
              </a:lnSpc>
              <a:spcBef>
                <a:spcPts val="4500"/>
              </a:spcBef>
              <a:defRPr sz="5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Тяжелое</a:t>
            </a:r>
            <a:r>
              <a:rPr dirty="0"/>
              <a:t> </a:t>
            </a:r>
            <a:r>
              <a:rPr dirty="0" err="1"/>
              <a:t>течение</a:t>
            </a:r>
            <a:r>
              <a:rPr dirty="0"/>
              <a:t> </a:t>
            </a:r>
            <a:r>
              <a:rPr dirty="0" err="1"/>
              <a:t>инфекции</a:t>
            </a:r>
            <a:r>
              <a:rPr dirty="0"/>
              <a:t> </a:t>
            </a:r>
            <a:r>
              <a:rPr dirty="0" err="1"/>
              <a:t>чаще</a:t>
            </a:r>
            <a:r>
              <a:rPr dirty="0"/>
              <a:t> </a:t>
            </a:r>
            <a:r>
              <a:rPr dirty="0" err="1"/>
              <a:t>встречается</a:t>
            </a:r>
            <a:r>
              <a:rPr dirty="0"/>
              <a:t> у </a:t>
            </a:r>
            <a:r>
              <a:rPr dirty="0" err="1"/>
              <a:t>пожилых</a:t>
            </a:r>
            <a:r>
              <a:rPr dirty="0"/>
              <a:t>, </a:t>
            </a:r>
            <a:r>
              <a:rPr dirty="0" err="1"/>
              <a:t>младенцев</a:t>
            </a:r>
            <a:r>
              <a:rPr dirty="0"/>
              <a:t> и </a:t>
            </a:r>
            <a:r>
              <a:rPr dirty="0" err="1"/>
              <a:t>людей</a:t>
            </a:r>
            <a:r>
              <a:rPr dirty="0"/>
              <a:t> с </a:t>
            </a:r>
            <a:r>
              <a:rPr dirty="0" err="1"/>
              <a:t>нарушениями</a:t>
            </a:r>
            <a:r>
              <a:rPr dirty="0"/>
              <a:t> </a:t>
            </a:r>
            <a:r>
              <a:rPr dirty="0" err="1"/>
              <a:t>работы</a:t>
            </a:r>
            <a:r>
              <a:rPr dirty="0"/>
              <a:t> </a:t>
            </a:r>
            <a:r>
              <a:rPr dirty="0" err="1"/>
              <a:t>иммунной</a:t>
            </a:r>
            <a:r>
              <a:rPr dirty="0"/>
              <a:t> </a:t>
            </a:r>
            <a:r>
              <a:rPr dirty="0" err="1"/>
              <a:t>системы</a:t>
            </a:r>
            <a:r>
              <a:rPr dirty="0"/>
              <a:t>. </a:t>
            </a:r>
            <a:endParaRPr lang="ru-RU" dirty="0" smtClean="0"/>
          </a:p>
          <a:p>
            <a:pPr algn="r">
              <a:lnSpc>
                <a:spcPct val="90000"/>
              </a:lnSpc>
              <a:spcBef>
                <a:spcPts val="4500"/>
              </a:spcBef>
              <a:defRPr sz="5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 smtClean="0"/>
              <a:t>Тяжесть</a:t>
            </a:r>
            <a:r>
              <a:rPr dirty="0" smtClean="0"/>
              <a:t> </a:t>
            </a:r>
            <a:r>
              <a:rPr dirty="0" err="1"/>
              <a:t>может</a:t>
            </a:r>
            <a:r>
              <a:rPr dirty="0"/>
              <a:t> </a:t>
            </a:r>
            <a:r>
              <a:rPr dirty="0" err="1"/>
              <a:t>быть</a:t>
            </a:r>
            <a:r>
              <a:rPr dirty="0"/>
              <a:t> </a:t>
            </a:r>
            <a:r>
              <a:rPr dirty="0" err="1"/>
              <a:t>обусловлена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самим</a:t>
            </a:r>
            <a:r>
              <a:rPr dirty="0"/>
              <a:t> </a:t>
            </a:r>
            <a:r>
              <a:rPr dirty="0" err="1"/>
              <a:t>вирусом</a:t>
            </a:r>
            <a:r>
              <a:rPr dirty="0"/>
              <a:t>, а </a:t>
            </a:r>
            <a:r>
              <a:rPr dirty="0" err="1"/>
              <a:t>обострившимися</a:t>
            </a:r>
            <a:r>
              <a:rPr dirty="0"/>
              <a:t> </a:t>
            </a:r>
            <a:r>
              <a:rPr dirty="0" err="1"/>
              <a:t>вследствие</a:t>
            </a:r>
            <a:r>
              <a:rPr dirty="0"/>
              <a:t> </a:t>
            </a:r>
            <a:r>
              <a:rPr dirty="0" err="1"/>
              <a:t>инфекции</a:t>
            </a:r>
            <a:r>
              <a:rPr dirty="0"/>
              <a:t> </a:t>
            </a:r>
            <a:r>
              <a:rPr dirty="0" err="1"/>
              <a:t>хроническими</a:t>
            </a:r>
            <a:r>
              <a:rPr dirty="0"/>
              <a:t> </a:t>
            </a:r>
            <a:r>
              <a:rPr dirty="0" err="1"/>
              <a:t>заболеваниями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присоединением</a:t>
            </a:r>
            <a:r>
              <a:rPr dirty="0"/>
              <a:t> </a:t>
            </a:r>
            <a:r>
              <a:rPr dirty="0" err="1"/>
              <a:t>бактериальной</a:t>
            </a:r>
            <a:r>
              <a:rPr dirty="0"/>
              <a:t> </a:t>
            </a:r>
            <a:r>
              <a:rPr dirty="0" err="1"/>
              <a:t>флоры</a:t>
            </a:r>
            <a:r>
              <a:rPr dirty="0"/>
              <a:t>.</a:t>
            </a:r>
          </a:p>
        </p:txBody>
      </p:sp>
      <p:pic>
        <p:nvPicPr>
          <p:cNvPr id="183" name="IMG_8106.png" descr="IMG_8106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53219" y="518415"/>
            <a:ext cx="4077701" cy="2234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G_8445.jpeg" descr="IMG_8445.jpe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86744" y="4337720"/>
            <a:ext cx="8763001" cy="8445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G_8445.jpeg" descr="IMG_8445.jpe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886744" y="3185592"/>
            <a:ext cx="8763001" cy="1422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В большинстве случаев ОРВИ проходят самостоятельно…"/>
          <p:cNvSpPr txBox="1"/>
          <p:nvPr/>
        </p:nvSpPr>
        <p:spPr>
          <a:xfrm>
            <a:off x="765505" y="4007532"/>
            <a:ext cx="9914337" cy="8874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spcBef>
                <a:spcPts val="4500"/>
              </a:spcBef>
              <a:defRPr sz="55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В </a:t>
            </a:r>
            <a:r>
              <a:rPr dirty="0" err="1"/>
              <a:t>большинстве</a:t>
            </a:r>
            <a:r>
              <a:rPr dirty="0"/>
              <a:t> </a:t>
            </a:r>
            <a:r>
              <a:rPr dirty="0" err="1"/>
              <a:t>случаев</a:t>
            </a:r>
            <a:r>
              <a:rPr dirty="0"/>
              <a:t> ОРВИ </a:t>
            </a:r>
            <a:r>
              <a:rPr dirty="0" err="1"/>
              <a:t>проходят</a:t>
            </a:r>
            <a:r>
              <a:rPr dirty="0"/>
              <a:t> </a:t>
            </a:r>
            <a:r>
              <a:rPr dirty="0" err="1"/>
              <a:t>самостоятельно</a:t>
            </a:r>
            <a:endParaRPr dirty="0"/>
          </a:p>
          <a:p>
            <a:pPr algn="l">
              <a:lnSpc>
                <a:spcPct val="90000"/>
              </a:lnSpc>
              <a:spcBef>
                <a:spcPts val="4500"/>
              </a:spcBef>
              <a:defRPr sz="5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Вирусные</a:t>
            </a:r>
            <a:r>
              <a:rPr dirty="0"/>
              <a:t> </a:t>
            </a:r>
            <a:r>
              <a:rPr dirty="0" err="1"/>
              <a:t>инфекции</a:t>
            </a:r>
            <a:r>
              <a:rPr dirty="0"/>
              <a:t> </a:t>
            </a:r>
            <a:r>
              <a:rPr dirty="0" err="1"/>
              <a:t>лечат</a:t>
            </a:r>
            <a:r>
              <a:rPr dirty="0"/>
              <a:t> </a:t>
            </a:r>
            <a:r>
              <a:rPr dirty="0" err="1"/>
              <a:t>симптоматически</a:t>
            </a:r>
            <a:r>
              <a:rPr dirty="0"/>
              <a:t>. </a:t>
            </a:r>
            <a:endParaRPr lang="ru-RU" dirty="0" smtClean="0"/>
          </a:p>
          <a:p>
            <a:pPr algn="l">
              <a:lnSpc>
                <a:spcPct val="90000"/>
              </a:lnSpc>
              <a:spcBef>
                <a:spcPts val="4500"/>
              </a:spcBef>
              <a:defRPr sz="5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 smtClean="0"/>
              <a:t>При</a:t>
            </a:r>
            <a:r>
              <a:rPr dirty="0" smtClean="0"/>
              <a:t> </a:t>
            </a:r>
            <a:r>
              <a:rPr dirty="0" err="1"/>
              <a:t>повышенной</a:t>
            </a:r>
            <a:r>
              <a:rPr dirty="0"/>
              <a:t> </a:t>
            </a:r>
            <a:r>
              <a:rPr dirty="0" err="1"/>
              <a:t>температуре</a:t>
            </a:r>
            <a:r>
              <a:rPr dirty="0"/>
              <a:t> </a:t>
            </a:r>
            <a:r>
              <a:rPr dirty="0" err="1"/>
              <a:t>назначают</a:t>
            </a:r>
            <a:r>
              <a:rPr dirty="0"/>
              <a:t> </a:t>
            </a:r>
            <a:r>
              <a:rPr dirty="0" err="1"/>
              <a:t>жаропонижающие</a:t>
            </a:r>
            <a:r>
              <a:rPr dirty="0"/>
              <a:t>, </a:t>
            </a:r>
            <a:r>
              <a:rPr dirty="0" err="1"/>
              <a:t>при</a:t>
            </a:r>
            <a:r>
              <a:rPr dirty="0"/>
              <a:t> </a:t>
            </a:r>
            <a:r>
              <a:rPr dirty="0" err="1"/>
              <a:t>заложенности</a:t>
            </a:r>
            <a:r>
              <a:rPr dirty="0"/>
              <a:t> </a:t>
            </a:r>
            <a:r>
              <a:rPr dirty="0" err="1"/>
              <a:t>носа</a:t>
            </a:r>
            <a:r>
              <a:rPr dirty="0"/>
              <a:t> – </a:t>
            </a:r>
            <a:r>
              <a:rPr dirty="0" err="1"/>
              <a:t>средства</a:t>
            </a:r>
            <a:r>
              <a:rPr dirty="0"/>
              <a:t>, </a:t>
            </a:r>
            <a:r>
              <a:rPr dirty="0" err="1"/>
              <a:t>облегчающие</a:t>
            </a:r>
            <a:r>
              <a:rPr dirty="0"/>
              <a:t> </a:t>
            </a:r>
            <a:r>
              <a:rPr dirty="0" err="1"/>
              <a:t>носовое</a:t>
            </a:r>
            <a:r>
              <a:rPr dirty="0"/>
              <a:t> </a:t>
            </a:r>
            <a:r>
              <a:rPr dirty="0" err="1"/>
              <a:t>дыхание</a:t>
            </a:r>
            <a:r>
              <a:rPr dirty="0"/>
              <a:t> и </a:t>
            </a:r>
            <a:r>
              <a:rPr dirty="0" err="1"/>
              <a:t>обязательно</a:t>
            </a:r>
            <a:r>
              <a:rPr dirty="0"/>
              <a:t> </a:t>
            </a:r>
            <a:r>
              <a:rPr dirty="0" err="1"/>
              <a:t>обильное</a:t>
            </a:r>
            <a:r>
              <a:rPr dirty="0"/>
              <a:t> </a:t>
            </a:r>
            <a:r>
              <a:rPr dirty="0" err="1"/>
              <a:t>питье</a:t>
            </a:r>
            <a:r>
              <a:rPr dirty="0"/>
              <a:t>.</a:t>
            </a:r>
          </a:p>
        </p:txBody>
      </p:sp>
      <p:pic>
        <p:nvPicPr>
          <p:cNvPr id="188" name="IMG_8106.png" descr="IMG_8106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53219" y="518415"/>
            <a:ext cx="4077701" cy="2234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G_8449.jpeg" descr="IMG_8449.jpe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1404261" y="610710"/>
            <a:ext cx="12464934" cy="93436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Антибиотики неэффективны против вирусов. Вирусная инфекция может иметь бактериальные осложнения, но изначально возбудитель заболевания – вирус. Применение антибиотиков при ОРВИ категорически запрещается. Это не только нецелесообразно, но и может нанести "/>
          <p:cNvSpPr txBox="1"/>
          <p:nvPr/>
        </p:nvSpPr>
        <p:spPr>
          <a:xfrm>
            <a:off x="739664" y="3209834"/>
            <a:ext cx="11932098" cy="10093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90000"/>
              </a:lnSpc>
              <a:spcBef>
                <a:spcPts val="4500"/>
              </a:spcBef>
              <a:defRPr sz="5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 err="1">
                <a:solidFill>
                  <a:srgbClr val="C00000"/>
                </a:solidFill>
              </a:rPr>
              <a:t>Антибиотики</a:t>
            </a:r>
            <a:r>
              <a:rPr b="1" dirty="0">
                <a:solidFill>
                  <a:srgbClr val="C00000"/>
                </a:solidFill>
              </a:rPr>
              <a:t> </a:t>
            </a:r>
            <a:r>
              <a:rPr b="1" dirty="0" err="1">
                <a:solidFill>
                  <a:srgbClr val="C00000"/>
                </a:solidFill>
              </a:rPr>
              <a:t>неэффективны</a:t>
            </a:r>
            <a:r>
              <a:rPr b="1" dirty="0">
                <a:solidFill>
                  <a:srgbClr val="C00000"/>
                </a:solidFill>
              </a:rPr>
              <a:t> </a:t>
            </a:r>
            <a:r>
              <a:rPr b="1" dirty="0" err="1">
                <a:solidFill>
                  <a:srgbClr val="C00000"/>
                </a:solidFill>
              </a:rPr>
              <a:t>против</a:t>
            </a:r>
            <a:r>
              <a:rPr b="1" dirty="0">
                <a:solidFill>
                  <a:srgbClr val="C00000"/>
                </a:solidFill>
              </a:rPr>
              <a:t> </a:t>
            </a:r>
            <a:r>
              <a:rPr b="1" dirty="0" err="1" smtClean="0">
                <a:solidFill>
                  <a:srgbClr val="C00000"/>
                </a:solidFill>
              </a:rPr>
              <a:t>вирусов</a:t>
            </a:r>
            <a:r>
              <a:rPr dirty="0" smtClean="0">
                <a:solidFill>
                  <a:srgbClr val="C00000"/>
                </a:solidFill>
              </a:rPr>
              <a:t> </a:t>
            </a:r>
            <a:endParaRPr lang="ru-RU" dirty="0" smtClean="0">
              <a:solidFill>
                <a:srgbClr val="C00000"/>
              </a:solidFill>
            </a:endParaRPr>
          </a:p>
          <a:p>
            <a:pPr algn="l">
              <a:lnSpc>
                <a:spcPct val="90000"/>
              </a:lnSpc>
              <a:spcBef>
                <a:spcPts val="4500"/>
              </a:spcBef>
              <a:defRPr sz="5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 smtClean="0"/>
              <a:t>Вирусная</a:t>
            </a:r>
            <a:r>
              <a:rPr dirty="0" smtClean="0"/>
              <a:t> </a:t>
            </a:r>
            <a:r>
              <a:rPr dirty="0" err="1"/>
              <a:t>инфекция</a:t>
            </a:r>
            <a:r>
              <a:rPr dirty="0"/>
              <a:t> </a:t>
            </a:r>
            <a:r>
              <a:rPr dirty="0" err="1"/>
              <a:t>может</a:t>
            </a:r>
            <a:r>
              <a:rPr dirty="0"/>
              <a:t> </a:t>
            </a:r>
            <a:r>
              <a:rPr dirty="0" err="1"/>
              <a:t>иметь</a:t>
            </a:r>
            <a:r>
              <a:rPr dirty="0"/>
              <a:t> </a:t>
            </a:r>
            <a:r>
              <a:rPr dirty="0" err="1"/>
              <a:t>бактериальные</a:t>
            </a:r>
            <a:r>
              <a:rPr dirty="0"/>
              <a:t> </a:t>
            </a:r>
            <a:r>
              <a:rPr dirty="0" err="1"/>
              <a:t>осложнения</a:t>
            </a:r>
            <a:r>
              <a:rPr dirty="0"/>
              <a:t>, </a:t>
            </a:r>
            <a:r>
              <a:rPr dirty="0" err="1"/>
              <a:t>но</a:t>
            </a:r>
            <a:r>
              <a:rPr dirty="0"/>
              <a:t> </a:t>
            </a:r>
            <a:r>
              <a:rPr dirty="0" err="1"/>
              <a:t>изначально</a:t>
            </a:r>
            <a:r>
              <a:rPr dirty="0"/>
              <a:t> </a:t>
            </a:r>
            <a:r>
              <a:rPr dirty="0" err="1"/>
              <a:t>возбудитель</a:t>
            </a:r>
            <a:r>
              <a:rPr dirty="0"/>
              <a:t> </a:t>
            </a:r>
            <a:r>
              <a:rPr dirty="0" err="1"/>
              <a:t>заболевания</a:t>
            </a:r>
            <a:r>
              <a:rPr dirty="0"/>
              <a:t> – </a:t>
            </a:r>
            <a:r>
              <a:rPr dirty="0" err="1"/>
              <a:t>вирус</a:t>
            </a:r>
            <a:r>
              <a:rPr dirty="0"/>
              <a:t>. </a:t>
            </a:r>
            <a:endParaRPr lang="ru-RU" dirty="0" smtClean="0"/>
          </a:p>
          <a:p>
            <a:pPr algn="l">
              <a:lnSpc>
                <a:spcPct val="90000"/>
              </a:lnSpc>
              <a:spcBef>
                <a:spcPts val="4500"/>
              </a:spcBef>
              <a:defRPr sz="5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u="sng" dirty="0" err="1" smtClean="0"/>
              <a:t>Применение</a:t>
            </a:r>
            <a:r>
              <a:rPr b="1" u="sng" dirty="0" smtClean="0"/>
              <a:t> </a:t>
            </a:r>
            <a:r>
              <a:rPr b="1" u="sng" dirty="0" err="1"/>
              <a:t>антибиотиков</a:t>
            </a:r>
            <a:r>
              <a:rPr b="1" u="sng" dirty="0"/>
              <a:t> </a:t>
            </a:r>
            <a:r>
              <a:rPr b="1" u="sng" dirty="0" err="1"/>
              <a:t>при</a:t>
            </a:r>
            <a:r>
              <a:rPr b="1" u="sng" dirty="0"/>
              <a:t> ОРВИ </a:t>
            </a:r>
            <a:r>
              <a:rPr b="1" u="sng" dirty="0" err="1">
                <a:solidFill>
                  <a:schemeClr val="accent5">
                    <a:lumOff val="-29866"/>
                  </a:schemeClr>
                </a:solidFill>
              </a:rPr>
              <a:t>категорически</a:t>
            </a:r>
            <a:r>
              <a:rPr b="1" u="sng" dirty="0">
                <a:solidFill>
                  <a:schemeClr val="accent5">
                    <a:lumOff val="-29866"/>
                  </a:schemeClr>
                </a:solidFill>
              </a:rPr>
              <a:t> </a:t>
            </a:r>
            <a:r>
              <a:rPr b="1" u="sng" dirty="0" err="1">
                <a:solidFill>
                  <a:schemeClr val="accent5">
                    <a:lumOff val="-29866"/>
                  </a:schemeClr>
                </a:solidFill>
              </a:rPr>
              <a:t>запрещается</a:t>
            </a:r>
            <a:r>
              <a:rPr dirty="0"/>
              <a:t>. </a:t>
            </a:r>
            <a:r>
              <a:rPr dirty="0" err="1"/>
              <a:t>Это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только</a:t>
            </a:r>
            <a:r>
              <a:rPr dirty="0"/>
              <a:t> </a:t>
            </a:r>
            <a:r>
              <a:rPr dirty="0" err="1"/>
              <a:t>нецелесообразно</a:t>
            </a:r>
            <a:r>
              <a:rPr dirty="0"/>
              <a:t>, </a:t>
            </a:r>
            <a:r>
              <a:rPr dirty="0" err="1"/>
              <a:t>но</a:t>
            </a:r>
            <a:r>
              <a:rPr dirty="0"/>
              <a:t> и </a:t>
            </a:r>
            <a:r>
              <a:rPr dirty="0" err="1"/>
              <a:t>может</a:t>
            </a:r>
            <a:r>
              <a:rPr dirty="0"/>
              <a:t> </a:t>
            </a:r>
            <a:r>
              <a:rPr dirty="0" err="1"/>
              <a:t>нанести</a:t>
            </a:r>
            <a:r>
              <a:rPr dirty="0"/>
              <a:t> </a:t>
            </a:r>
            <a:r>
              <a:rPr dirty="0" err="1"/>
              <a:t>существенный</a:t>
            </a:r>
            <a:r>
              <a:rPr dirty="0"/>
              <a:t> </a:t>
            </a:r>
            <a:r>
              <a:rPr dirty="0" err="1"/>
              <a:t>вред</a:t>
            </a:r>
            <a:r>
              <a:rPr dirty="0"/>
              <a:t> </a:t>
            </a:r>
            <a:r>
              <a:rPr dirty="0" err="1"/>
              <a:t>здоровью</a:t>
            </a:r>
            <a:r>
              <a:rPr dirty="0"/>
              <a:t>.</a:t>
            </a:r>
          </a:p>
        </p:txBody>
      </p:sp>
      <p:pic>
        <p:nvPicPr>
          <p:cNvPr id="192" name="IMG_8106.png" descr="IMG_8106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53219" y="518415"/>
            <a:ext cx="4077701" cy="2234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G_8447.jpeg" descr="IMG_8447.jpe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3992930" y="1733549"/>
            <a:ext cx="8890001" cy="10248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Только в случае развития бактериальных осложнений, например, гнойного отита, бактериальной пневмонии, врач может принять решение в пользу назначения антибиотиков. В некоторых случаях назначают противовирусные препараты, чаще при лечении гриппа и COVID-19"/>
          <p:cNvSpPr txBox="1"/>
          <p:nvPr/>
        </p:nvSpPr>
        <p:spPr>
          <a:xfrm>
            <a:off x="11646737" y="898257"/>
            <a:ext cx="11993692" cy="9682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lnSpc>
                <a:spcPct val="90000"/>
              </a:lnSpc>
              <a:spcBef>
                <a:spcPts val="4500"/>
              </a:spcBef>
              <a:defRPr sz="6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 err="1"/>
              <a:t>Только</a:t>
            </a:r>
            <a:r>
              <a:rPr dirty="0"/>
              <a:t> в </a:t>
            </a:r>
            <a:r>
              <a:rPr dirty="0" err="1"/>
              <a:t>случае</a:t>
            </a:r>
            <a:r>
              <a:rPr dirty="0"/>
              <a:t> </a:t>
            </a:r>
            <a:r>
              <a:rPr dirty="0" err="1"/>
              <a:t>развития</a:t>
            </a:r>
            <a:r>
              <a:rPr dirty="0"/>
              <a:t> </a:t>
            </a:r>
            <a:r>
              <a:rPr dirty="0" err="1"/>
              <a:t>бактериальных</a:t>
            </a:r>
            <a:r>
              <a:rPr dirty="0"/>
              <a:t> </a:t>
            </a:r>
            <a:r>
              <a:rPr dirty="0" err="1"/>
              <a:t>осложнений</a:t>
            </a:r>
            <a:r>
              <a:rPr dirty="0"/>
              <a:t>, </a:t>
            </a:r>
            <a:r>
              <a:rPr dirty="0" err="1"/>
              <a:t>например</a:t>
            </a:r>
            <a:r>
              <a:rPr dirty="0"/>
              <a:t>, </a:t>
            </a:r>
            <a:r>
              <a:rPr dirty="0" err="1"/>
              <a:t>гнойного</a:t>
            </a:r>
            <a:r>
              <a:rPr dirty="0"/>
              <a:t> </a:t>
            </a:r>
            <a:r>
              <a:rPr dirty="0" err="1"/>
              <a:t>отита</a:t>
            </a:r>
            <a:r>
              <a:rPr dirty="0"/>
              <a:t>, </a:t>
            </a:r>
            <a:r>
              <a:rPr dirty="0" err="1"/>
              <a:t>бактериальной</a:t>
            </a:r>
            <a:r>
              <a:rPr dirty="0"/>
              <a:t> </a:t>
            </a:r>
            <a:r>
              <a:rPr dirty="0" err="1"/>
              <a:t>пневмонии</a:t>
            </a:r>
            <a:r>
              <a:rPr dirty="0"/>
              <a:t>, </a:t>
            </a:r>
            <a:r>
              <a:rPr dirty="0" err="1"/>
              <a:t>врач</a:t>
            </a:r>
            <a:r>
              <a:rPr dirty="0"/>
              <a:t> </a:t>
            </a:r>
            <a:r>
              <a:rPr dirty="0" err="1"/>
              <a:t>может</a:t>
            </a:r>
            <a:r>
              <a:rPr dirty="0"/>
              <a:t> </a:t>
            </a:r>
            <a:r>
              <a:rPr dirty="0" err="1"/>
              <a:t>принять</a:t>
            </a:r>
            <a:r>
              <a:rPr dirty="0"/>
              <a:t> </a:t>
            </a:r>
            <a:r>
              <a:rPr dirty="0" err="1"/>
              <a:t>решение</a:t>
            </a:r>
            <a:r>
              <a:rPr dirty="0"/>
              <a:t> в </a:t>
            </a:r>
            <a:r>
              <a:rPr dirty="0" err="1"/>
              <a:t>пользу</a:t>
            </a:r>
            <a:r>
              <a:rPr dirty="0"/>
              <a:t> </a:t>
            </a:r>
            <a:r>
              <a:rPr dirty="0" err="1"/>
              <a:t>назначения</a:t>
            </a:r>
            <a:r>
              <a:rPr dirty="0"/>
              <a:t> </a:t>
            </a:r>
            <a:r>
              <a:rPr dirty="0" err="1"/>
              <a:t>антибиотиков</a:t>
            </a:r>
            <a:r>
              <a:rPr dirty="0"/>
              <a:t>. </a:t>
            </a:r>
            <a:endParaRPr lang="ru-RU" dirty="0" smtClean="0"/>
          </a:p>
          <a:p>
            <a:r>
              <a:rPr dirty="0" smtClean="0"/>
              <a:t>В </a:t>
            </a:r>
            <a:r>
              <a:rPr dirty="0" err="1"/>
              <a:t>некоторых</a:t>
            </a:r>
            <a:r>
              <a:rPr dirty="0"/>
              <a:t> </a:t>
            </a:r>
            <a:r>
              <a:rPr dirty="0" err="1"/>
              <a:t>случаях</a:t>
            </a:r>
            <a:r>
              <a:rPr dirty="0"/>
              <a:t> </a:t>
            </a:r>
            <a:r>
              <a:rPr dirty="0" err="1"/>
              <a:t>назначают</a:t>
            </a:r>
            <a:r>
              <a:rPr dirty="0"/>
              <a:t> </a:t>
            </a:r>
            <a:r>
              <a:rPr dirty="0" err="1"/>
              <a:t>противовирусные</a:t>
            </a:r>
            <a:r>
              <a:rPr dirty="0"/>
              <a:t> </a:t>
            </a:r>
            <a:r>
              <a:rPr dirty="0" err="1"/>
              <a:t>препараты</a:t>
            </a:r>
            <a:r>
              <a:rPr dirty="0"/>
              <a:t>, </a:t>
            </a:r>
            <a:r>
              <a:rPr dirty="0" err="1"/>
              <a:t>чаще</a:t>
            </a:r>
            <a:r>
              <a:rPr dirty="0"/>
              <a:t> </a:t>
            </a:r>
            <a:r>
              <a:rPr dirty="0" err="1"/>
              <a:t>при</a:t>
            </a:r>
            <a:r>
              <a:rPr dirty="0"/>
              <a:t> </a:t>
            </a:r>
            <a:r>
              <a:rPr dirty="0" err="1"/>
              <a:t>лечении</a:t>
            </a:r>
            <a:r>
              <a:rPr dirty="0"/>
              <a:t> </a:t>
            </a:r>
            <a:r>
              <a:rPr dirty="0" err="1"/>
              <a:t>гриппа</a:t>
            </a:r>
            <a:r>
              <a:rPr dirty="0"/>
              <a:t> и COVID-19.</a:t>
            </a:r>
          </a:p>
        </p:txBody>
      </p:sp>
      <p:pic>
        <p:nvPicPr>
          <p:cNvPr id="196" name="IMG_8106.png" descr="IMG_8106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53219" y="518415"/>
            <a:ext cx="4077701" cy="2234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G_8448.jpeg" descr="IMG_8448.jpe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442931" y="2752772"/>
            <a:ext cx="5590198" cy="9286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G_8448.jpeg" descr="IMG_8448.jpe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753308" y="4282068"/>
            <a:ext cx="10969443" cy="78979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3_DynamicLight">
  <a:themeElements>
    <a:clrScheme name="33_DynamicLight">
      <a:dk1>
        <a:srgbClr val="5E5E5E"/>
      </a:dk1>
      <a:lt1>
        <a:srgbClr val="005E00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3_DynamicLight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3_Dynamic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3_DynamicLight">
  <a:themeElements>
    <a:clrScheme name="33_DynamicLigh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3_DynamicLight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3_Dynamic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393</Words>
  <Application>Microsoft Office PowerPoint</Application>
  <PresentationFormat>Произвольный</PresentationFormat>
  <Paragraphs>44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33_DynamicLight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 Петровна Каурова</dc:creator>
  <cp:lastModifiedBy>kaurovasp</cp:lastModifiedBy>
  <cp:revision>8</cp:revision>
  <dcterms:modified xsi:type="dcterms:W3CDTF">2023-08-17T03:53:47Z</dcterms:modified>
</cp:coreProperties>
</file>