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75" r:id="rId5"/>
    <p:sldId id="260" r:id="rId6"/>
    <p:sldId id="276" r:id="rId7"/>
    <p:sldId id="269" r:id="rId8"/>
    <p:sldId id="270" r:id="rId9"/>
    <p:sldId id="262" r:id="rId10"/>
    <p:sldId id="263" r:id="rId11"/>
    <p:sldId id="264" r:id="rId12"/>
    <p:sldId id="274" r:id="rId13"/>
    <p:sldId id="261" r:id="rId14"/>
    <p:sldId id="256" r:id="rId15"/>
    <p:sldId id="278" r:id="rId16"/>
    <p:sldId id="285" r:id="rId17"/>
    <p:sldId id="287" r:id="rId18"/>
    <p:sldId id="288" r:id="rId19"/>
    <p:sldId id="289" r:id="rId20"/>
    <p:sldId id="290" r:id="rId21"/>
    <p:sldId id="286" r:id="rId22"/>
    <p:sldId id="291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99"/>
    <a:srgbClr val="FF0066"/>
    <a:srgbClr val="FF66FF"/>
    <a:srgbClr val="FFFFE1"/>
    <a:srgbClr val="F2F490"/>
    <a:srgbClr val="FBFFC1"/>
    <a:srgbClr val="FFFFCC"/>
    <a:srgbClr val="FF6600"/>
    <a:srgbClr val="63CF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82" d="100"/>
          <a:sy n="82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A85A0-6331-4AAD-8656-813BA749066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24465-A257-4A08-B66C-0F4EC3A53B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35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6084168" cy="393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916832"/>
            <a:ext cx="7675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Чистые руки – залог здоровья! </a:t>
            </a:r>
          </a:p>
        </p:txBody>
      </p:sp>
      <p:pic>
        <p:nvPicPr>
          <p:cNvPr id="1026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332656"/>
            <a:ext cx="61926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Управление Роспотребнадзора по Иркутской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94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Они окружают нас везде!</a:t>
            </a:r>
          </a:p>
        </p:txBody>
      </p:sp>
      <p:pic>
        <p:nvPicPr>
          <p:cNvPr id="8194" name="Picture 2" descr="C:\Users\user\Desktop\чистые руки\ручка двер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696744" cy="3547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16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8576" y="764704"/>
            <a:ext cx="6645424" cy="1143000"/>
          </a:xfrm>
        </p:spPr>
        <p:txBody>
          <a:bodyPr>
            <a:noAutofit/>
          </a:bodyPr>
          <a:lstStyle/>
          <a:p>
            <a:r>
              <a:rPr lang="ru-RU" sz="3800" b="1" i="1" dirty="0">
                <a:solidFill>
                  <a:srgbClr val="C00000"/>
                </a:solidFill>
                <a:latin typeface="Bahnschrift Light" panose="020B0502040204020203" pitchFamily="34" charset="0"/>
                <a:cs typeface="Times New Roman" pitchFamily="18" charset="0"/>
              </a:rPr>
              <a:t>Больше всего микробов </a:t>
            </a:r>
            <a:br>
              <a:rPr lang="ru-RU" sz="3800" b="1" i="1" dirty="0">
                <a:solidFill>
                  <a:srgbClr val="C00000"/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sz="3800" b="1" i="1" dirty="0">
                <a:solidFill>
                  <a:srgbClr val="C00000"/>
                </a:solidFill>
                <a:latin typeface="Bahnschrift Light" panose="020B0502040204020203" pitchFamily="34" charset="0"/>
                <a:cs typeface="Times New Roman" pitchFamily="18" charset="0"/>
              </a:rPr>
              <a:t>на предметах, к которым </a:t>
            </a:r>
            <a:br>
              <a:rPr lang="ru-RU" sz="3800" b="1" i="1" dirty="0">
                <a:solidFill>
                  <a:srgbClr val="C00000"/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sz="3800" b="1" i="1" dirty="0">
                <a:solidFill>
                  <a:srgbClr val="C00000"/>
                </a:solidFill>
                <a:latin typeface="Bahnschrift Light" panose="020B0502040204020203" pitchFamily="34" charset="0"/>
                <a:cs typeface="Times New Roman" pitchFamily="18" charset="0"/>
              </a:rPr>
              <a:t>мы часто прикасаемся </a:t>
            </a:r>
          </a:p>
        </p:txBody>
      </p:sp>
      <p:pic>
        <p:nvPicPr>
          <p:cNvPr id="9218" name="Picture 2" descr="C:\Users\user\Desktop\чистые руки\кла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5472484" cy="3611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24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-1"/>
            <a:ext cx="9292869" cy="696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Как правильно мыть руки?</a:t>
            </a:r>
          </a:p>
        </p:txBody>
      </p:sp>
      <p:pic>
        <p:nvPicPr>
          <p:cNvPr id="6146" name="Picture 2" descr="C:\Users\user\Desktop\чистые руки\201805142713319862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82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2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6A6FC0-E940-412E-8C22-907B84E17F3D}"/>
              </a:ext>
            </a:extLst>
          </p:cNvPr>
          <p:cNvSpPr txBox="1"/>
          <p:nvPr/>
        </p:nvSpPr>
        <p:spPr>
          <a:xfrm>
            <a:off x="251520" y="105273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Викторина</a:t>
            </a:r>
          </a:p>
          <a:p>
            <a:pPr algn="ctr"/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«Чистые руки, чистое тело – смело берись за любое дело!»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01F2818-7430-441A-80C3-B4788DDA3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3384376" cy="3384376"/>
          </a:xfrm>
          <a:prstGeom prst="rect">
            <a:avLst/>
          </a:prstGeom>
        </p:spPr>
      </p:pic>
      <p:pic>
        <p:nvPicPr>
          <p:cNvPr id="4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12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05F11A-E63F-4CF5-B366-9C7B42C89BFE}"/>
              </a:ext>
            </a:extLst>
          </p:cNvPr>
          <p:cNvSpPr txBox="1"/>
          <p:nvPr/>
        </p:nvSpPr>
        <p:spPr>
          <a:xfrm>
            <a:off x="1187624" y="1412776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Отгадай загадку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659EE9-F7A2-4BBA-919A-22145D4D2E54}"/>
              </a:ext>
            </a:extLst>
          </p:cNvPr>
          <p:cNvSpPr txBox="1"/>
          <p:nvPr/>
        </p:nvSpPr>
        <p:spPr>
          <a:xfrm>
            <a:off x="683568" y="2564904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accent2"/>
                </a:solidFill>
                <a:latin typeface="Bahnschrift Light" panose="020B0502040204020203" pitchFamily="34" charset="0"/>
              </a:rPr>
              <a:t>Гладкое, душистое,</a:t>
            </a:r>
          </a:p>
          <a:p>
            <a:r>
              <a:rPr lang="ru-RU" sz="4000" b="1" i="1" dirty="0">
                <a:solidFill>
                  <a:schemeClr val="accent2"/>
                </a:solidFill>
                <a:latin typeface="Bahnschrift Light" panose="020B0502040204020203" pitchFamily="34" charset="0"/>
              </a:rPr>
              <a:t>Ароматное, запашистое.</a:t>
            </a:r>
          </a:p>
          <a:p>
            <a:r>
              <a:rPr lang="ru-RU" sz="4000" b="1" i="1" dirty="0">
                <a:solidFill>
                  <a:schemeClr val="accent2"/>
                </a:solidFill>
                <a:latin typeface="Bahnschrift Light" panose="020B0502040204020203" pitchFamily="34" charset="0"/>
              </a:rPr>
              <a:t>Важно, чтобы у каждого было!</a:t>
            </a:r>
          </a:p>
          <a:p>
            <a:r>
              <a:rPr lang="ru-RU" sz="4000" b="1" i="1" dirty="0">
                <a:solidFill>
                  <a:schemeClr val="accent2"/>
                </a:solidFill>
                <a:latin typeface="Bahnschrift Light" panose="020B0502040204020203" pitchFamily="34" charset="0"/>
              </a:rPr>
              <a:t>Что это такое?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5545E45-BFE9-4223-A260-9E3FEFE1D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42760"/>
            <a:ext cx="1663511" cy="1157714"/>
          </a:xfrm>
          <a:prstGeom prst="rect">
            <a:avLst/>
          </a:prstGeom>
          <a:noFill/>
        </p:spPr>
      </p:pic>
      <p:pic>
        <p:nvPicPr>
          <p:cNvPr id="5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40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059374F-B927-4D5C-9941-6C994ECE2AA1}"/>
              </a:ext>
            </a:extLst>
          </p:cNvPr>
          <p:cNvSpPr txBox="1"/>
          <p:nvPr/>
        </p:nvSpPr>
        <p:spPr>
          <a:xfrm>
            <a:off x="1475656" y="1556792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Там, где губка не осилит,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Не домоет, не </a:t>
            </a:r>
            <a:r>
              <a:rPr lang="ru-RU" sz="3600" b="1" i="1" dirty="0" err="1">
                <a:solidFill>
                  <a:srgbClr val="00B050"/>
                </a:solidFill>
                <a:latin typeface="Bahnschrift Light" panose="020B0502040204020203" pitchFamily="34" charset="0"/>
              </a:rPr>
              <a:t>домылит</a:t>
            </a:r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,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На себя я труд беру: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Пятки, локти с мылом тру,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И коленки оттираю,</a:t>
            </a:r>
          </a:p>
          <a:p>
            <a:r>
              <a:rPr lang="ru-RU" sz="3600" b="1" i="1" dirty="0">
                <a:solidFill>
                  <a:srgbClr val="00B050"/>
                </a:solidFill>
                <a:latin typeface="Bahnschrift Light" panose="020B0502040204020203" pitchFamily="34" charset="0"/>
              </a:rPr>
              <a:t>Ничего не забываю.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1D3827B-BF4F-48A5-A9B9-E7EB05E8E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29200"/>
            <a:ext cx="2398776" cy="1182624"/>
          </a:xfrm>
          <a:prstGeom prst="rect">
            <a:avLst/>
          </a:prstGeom>
        </p:spPr>
      </p:pic>
      <p:pic>
        <p:nvPicPr>
          <p:cNvPr id="4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B7B302-8369-4814-97EB-D04751D7ABE4}"/>
              </a:ext>
            </a:extLst>
          </p:cNvPr>
          <p:cNvSpPr txBox="1"/>
          <p:nvPr/>
        </p:nvSpPr>
        <p:spPr>
          <a:xfrm>
            <a:off x="683568" y="1556792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B0F0"/>
                </a:solidFill>
                <a:latin typeface="Bahnschrift Light" panose="020B0502040204020203" pitchFamily="34" charset="0"/>
              </a:rPr>
              <a:t>Кто нам самый лучший друг, смоет грязь с лица и </a:t>
            </a:r>
            <a:r>
              <a:rPr lang="ru-RU" sz="3600" b="1" i="1" dirty="0" smtClean="0">
                <a:solidFill>
                  <a:srgbClr val="00B0F0"/>
                </a:solidFill>
                <a:latin typeface="Bahnschrift Light" panose="020B0502040204020203" pitchFamily="34" charset="0"/>
              </a:rPr>
              <a:t>рук</a:t>
            </a:r>
            <a:endParaRPr lang="ru-RU" sz="3600" b="1" i="1" dirty="0">
              <a:solidFill>
                <a:srgbClr val="00B0F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0C58EE2-C0DF-44D8-AC62-E1758A9CE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68960"/>
            <a:ext cx="4896544" cy="3415339"/>
          </a:xfrm>
          <a:prstGeom prst="rect">
            <a:avLst/>
          </a:prstGeom>
        </p:spPr>
      </p:pic>
      <p:pic>
        <p:nvPicPr>
          <p:cNvPr id="5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06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EC5FF3-B9FD-4E55-9A3C-190DC317C96D}"/>
              </a:ext>
            </a:extLst>
          </p:cNvPr>
          <p:cNvSpPr txBox="1"/>
          <p:nvPr/>
        </p:nvSpPr>
        <p:spPr>
          <a:xfrm>
            <a:off x="827584" y="2996952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Bahnschrift Light" panose="020B0502040204020203" pitchFamily="34" charset="0"/>
              </a:rPr>
              <a:t>Ускользает, как живое, но не выпущу его я.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Bahnschrift Light" panose="020B0502040204020203" pitchFamily="34" charset="0"/>
              </a:rPr>
              <a:t>Белой пеной пенится, руки мыть не </a:t>
            </a:r>
            <a:r>
              <a:rPr lang="ru-RU" sz="4000" b="1" i="1" dirty="0" smtClean="0">
                <a:solidFill>
                  <a:srgbClr val="7030A0"/>
                </a:solidFill>
                <a:latin typeface="Bahnschrift Light" panose="020B0502040204020203" pitchFamily="34" charset="0"/>
              </a:rPr>
              <a:t>ленится </a:t>
            </a:r>
            <a:endParaRPr lang="ru-RU" sz="4000" b="1" i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6D0C05-357A-4033-9D70-CF7DAEBB4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355976" cy="2169820"/>
          </a:xfrm>
          <a:prstGeom prst="rect">
            <a:avLst/>
          </a:prstGeom>
        </p:spPr>
      </p:pic>
      <p:pic>
        <p:nvPicPr>
          <p:cNvPr id="5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36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чистые руки\думает.di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5219700" cy="4619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88640"/>
            <a:ext cx="54746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5000" b="1" i="1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Зачем мыть руки?</a:t>
            </a:r>
          </a:p>
        </p:txBody>
      </p:sp>
      <p:pic>
        <p:nvPicPr>
          <p:cNvPr id="4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12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ECE548-B197-4DA9-9881-059B0448F8CC}"/>
              </a:ext>
            </a:extLst>
          </p:cNvPr>
          <p:cNvSpPr txBox="1"/>
          <p:nvPr/>
        </p:nvSpPr>
        <p:spPr>
          <a:xfrm>
            <a:off x="2483768" y="332656"/>
            <a:ext cx="64087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1" dirty="0">
                <a:solidFill>
                  <a:srgbClr val="FF0066"/>
                </a:solidFill>
                <a:latin typeface="Bahnschrift Light" panose="020B0502040204020203" pitchFamily="34" charset="0"/>
              </a:rPr>
              <a:t>Игра «вредно или полезно?»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80CC9D-0B76-4750-A0C2-C89CA690E20B}"/>
              </a:ext>
            </a:extLst>
          </p:cNvPr>
          <p:cNvSpPr txBox="1"/>
          <p:nvPr/>
        </p:nvSpPr>
        <p:spPr>
          <a:xfrm>
            <a:off x="251520" y="1628800"/>
            <a:ext cx="82089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 Прикасаться 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к глазам грязными руками?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 Ухаживать 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за ногтями?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 Мыть 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руки без мыла?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 Вытирать 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руки о бумажное полотенце?</a:t>
            </a:r>
          </a:p>
          <a:p>
            <a:pPr marL="450850" indent="-450850"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Принимать еду 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после того, как посчитал </a:t>
            </a: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деньги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0070C0"/>
                </a:solidFill>
                <a:latin typeface="Bahnschrift Light" panose="020B0502040204020203" pitchFamily="34" charset="0"/>
              </a:rPr>
              <a:t> Помыть </a:t>
            </a:r>
            <a:r>
              <a:rPr lang="ru-RU" sz="2800" b="1" i="1" dirty="0">
                <a:solidFill>
                  <a:srgbClr val="0070C0"/>
                </a:solidFill>
                <a:latin typeface="Bahnschrift Light" panose="020B0502040204020203" pitchFamily="34" charset="0"/>
              </a:rPr>
              <a:t>руки, когда поиграл в гаджеты?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b="1" i="1" dirty="0">
              <a:solidFill>
                <a:srgbClr val="0070C0"/>
              </a:solidFill>
              <a:latin typeface="Bahnschrift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b="1" i="1" dirty="0">
              <a:solidFill>
                <a:srgbClr val="0070C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97A7E8D-1FCE-43CA-8DD4-DE3D1740F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53136"/>
            <a:ext cx="2016224" cy="2016224"/>
          </a:xfrm>
          <a:prstGeom prst="rect">
            <a:avLst/>
          </a:prstGeom>
        </p:spPr>
      </p:pic>
      <p:pic>
        <p:nvPicPr>
          <p:cNvPr id="5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81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7566611-6233-4C66-B556-9AF8513D7E4D}"/>
              </a:ext>
            </a:extLst>
          </p:cNvPr>
          <p:cNvSpPr txBox="1"/>
          <p:nvPr/>
        </p:nvSpPr>
        <p:spPr>
          <a:xfrm>
            <a:off x="179512" y="126876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66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Закрепим результат! </a:t>
            </a:r>
            <a:endParaRPr lang="ru-RU" sz="2800" b="1" i="1" dirty="0" smtClean="0">
              <a:solidFill>
                <a:srgbClr val="FF660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66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Нужно </a:t>
            </a:r>
            <a:r>
              <a:rPr lang="ru-RU" sz="2800" b="1" i="1" dirty="0">
                <a:solidFill>
                  <a:srgbClr val="FF66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ответить на все вопросы правильно!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540BE9-7FBD-4EF1-A019-33095998AB99}"/>
              </a:ext>
            </a:extLst>
          </p:cNvPr>
          <p:cNvSpPr txBox="1"/>
          <p:nvPr/>
        </p:nvSpPr>
        <p:spPr>
          <a:xfrm>
            <a:off x="612826" y="2348880"/>
            <a:ext cx="8531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Вопрос № 1.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 Почему необходимо мыть руки перед </a:t>
            </a:r>
            <a:r>
              <a:rPr lang="ru-RU" sz="2400" b="1" i="1" dirty="0" smtClean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    едой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812953-9F95-442C-AAD9-91C60ED6FEC1}"/>
              </a:ext>
            </a:extLst>
          </p:cNvPr>
          <p:cNvSpPr txBox="1"/>
          <p:nvPr/>
        </p:nvSpPr>
        <p:spPr>
          <a:xfrm>
            <a:off x="539552" y="3356992"/>
            <a:ext cx="813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Вопрос № 2. 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Нужно ли мыть руки, когда приходишь </a:t>
            </a:r>
            <a:r>
              <a:rPr lang="ru-RU" sz="2400" b="1" i="1" dirty="0" smtClean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со 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школы домой? А из дома - в школу?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4B50A9-6292-480E-9C5C-E8CD62DBE2FB}"/>
              </a:ext>
            </a:extLst>
          </p:cNvPr>
          <p:cNvSpPr txBox="1"/>
          <p:nvPr/>
        </p:nvSpPr>
        <p:spPr>
          <a:xfrm>
            <a:off x="539552" y="450912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Вопрос № 3. 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Почему нужно мыть руки после контакта </a:t>
            </a:r>
            <a:r>
              <a:rPr lang="ru-RU" sz="2400" b="1" i="1" dirty="0" smtClean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животными?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EE1DD1-FBD8-4A76-B5F7-B3A224248FB5}"/>
              </a:ext>
            </a:extLst>
          </p:cNvPr>
          <p:cNvSpPr txBox="1"/>
          <p:nvPr/>
        </p:nvSpPr>
        <p:spPr>
          <a:xfrm>
            <a:off x="539552" y="537321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Вопрос № 4.  </a:t>
            </a:r>
            <a:r>
              <a:rPr lang="ru-RU" sz="2400" b="1" i="1" dirty="0">
                <a:solidFill>
                  <a:srgbClr val="00B05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А как часто нужно мыть руки?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0DE586C-9968-4DDA-BAC1-8A7544F2B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93" y="116632"/>
            <a:ext cx="1618407" cy="1468652"/>
          </a:xfrm>
          <a:prstGeom prst="rect">
            <a:avLst/>
          </a:prstGeom>
        </p:spPr>
      </p:pic>
      <p:pic>
        <p:nvPicPr>
          <p:cNvPr id="9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53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  <p:pic>
        <p:nvPicPr>
          <p:cNvPr id="2050" name="Picture 2" descr="C:\Users\kaurovasp\Desktop\Айбол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2228850" cy="39243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03648" y="1916832"/>
            <a:ext cx="66460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Будьте здоровы!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Руки надо мыть, потому что </a:t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на них микробы!</a:t>
            </a:r>
          </a:p>
        </p:txBody>
      </p:sp>
      <p:pic>
        <p:nvPicPr>
          <p:cNvPr id="4098" name="Picture 2" descr="C:\Users\user\Desktop\чистые руки\микробы на рук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392488" cy="3683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309320"/>
            <a:ext cx="890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 каждом квадратном сантиметре кожи находится около 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1500 бактерий!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98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Вот так микробы выглядят 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под микроскопом</a:t>
            </a:r>
          </a:p>
        </p:txBody>
      </p:sp>
      <p:pic>
        <p:nvPicPr>
          <p:cNvPr id="5124" name="Picture 4" descr="C:\Users\user\Desktop\чистые руки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344816" cy="4769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76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Вот так микробы выглядят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 на питательных средах</a:t>
            </a: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6146" name="Picture 2" descr="C:\Users\user\Documents\Downloads\2524269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095658" cy="3714751"/>
          </a:xfrm>
          <a:prstGeom prst="rect">
            <a:avLst/>
          </a:prstGeom>
          <a:noFill/>
        </p:spPr>
      </p:pic>
      <p:pic>
        <p:nvPicPr>
          <p:cNvPr id="6147" name="Picture 3" descr="C:\Users\user\Documents\Downloads\279372482_e48b7f975340d7b3501f661f6e997d77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2"/>
            <a:ext cx="3571876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А это паразиты!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20" y="2060848"/>
            <a:ext cx="3989160" cy="35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923704" cy="337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5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Знакомьтесь, 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карликовый цепень!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556792"/>
            <a:ext cx="67008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64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Микробы живут не только 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  <a:t>на руках!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  <a:cs typeface="Times New Roman" pitchFamily="18" charset="0"/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  <a:latin typeface="Bahnschrift Light" panose="020B0502040204020203" pitchFamily="34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чистые руки\теле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4512965" cy="3610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чистые руки\c03b8e82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365">
            <a:off x="5859246" y="2551722"/>
            <a:ext cx="2923174" cy="2636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aurovasp\Desktop\Санпросвет_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24469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00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274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Руки надо мыть, потому что  на них микробы!</vt:lpstr>
      <vt:lpstr>Слайд 4</vt:lpstr>
      <vt:lpstr>Вот так микробы выглядят  под микроскопом</vt:lpstr>
      <vt:lpstr>Вот так микробы выглядят  на питательных средах</vt:lpstr>
      <vt:lpstr>А это паразиты!</vt:lpstr>
      <vt:lpstr>Знакомьтесь,  карликовый цепень!</vt:lpstr>
      <vt:lpstr>Микробы живут не только  на руках! </vt:lpstr>
      <vt:lpstr>Они окружают нас везде!</vt:lpstr>
      <vt:lpstr>Больше всего микробов  на предметах, к которым  мы часто прикасаемся </vt:lpstr>
      <vt:lpstr>Слайд 12</vt:lpstr>
      <vt:lpstr>Как правильно мыть руки?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kaurovasp</cp:lastModifiedBy>
  <cp:revision>69</cp:revision>
  <dcterms:created xsi:type="dcterms:W3CDTF">2023-04-28T01:45:00Z</dcterms:created>
  <dcterms:modified xsi:type="dcterms:W3CDTF">2023-08-17T03:53:02Z</dcterms:modified>
</cp:coreProperties>
</file>