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7" r:id="rId2"/>
    <p:sldId id="282" r:id="rId3"/>
    <p:sldId id="283" r:id="rId4"/>
    <p:sldId id="311" r:id="rId5"/>
    <p:sldId id="280" r:id="rId6"/>
    <p:sldId id="289" r:id="rId7"/>
    <p:sldId id="295" r:id="rId8"/>
    <p:sldId id="291" r:id="rId9"/>
    <p:sldId id="293" r:id="rId10"/>
    <p:sldId id="300" r:id="rId11"/>
    <p:sldId id="296" r:id="rId12"/>
    <p:sldId id="297" r:id="rId13"/>
    <p:sldId id="299" r:id="rId14"/>
    <p:sldId id="301" r:id="rId15"/>
    <p:sldId id="287" r:id="rId16"/>
    <p:sldId id="308" r:id="rId17"/>
    <p:sldId id="305" r:id="rId18"/>
    <p:sldId id="304" r:id="rId19"/>
    <p:sldId id="303" r:id="rId20"/>
    <p:sldId id="302" r:id="rId21"/>
    <p:sldId id="309" r:id="rId22"/>
  </p:sldIdLst>
  <p:sldSz cx="19442113" cy="15481300"/>
  <p:notesSz cx="6858000" cy="9144000"/>
  <p:defaultTextStyle>
    <a:defPPr>
      <a:defRPr lang="ru-RU"/>
    </a:defPPr>
    <a:lvl1pPr marL="0" algn="l" defTabSz="199558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97793" algn="l" defTabSz="199558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95587" algn="l" defTabSz="199558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93380" algn="l" defTabSz="199558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991173" algn="l" defTabSz="199558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988966" algn="l" defTabSz="199558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986760" algn="l" defTabSz="199558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984553" algn="l" defTabSz="199558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982346" algn="l" defTabSz="1995587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876">
          <p15:clr>
            <a:srgbClr val="A4A3A4"/>
          </p15:clr>
        </p15:guide>
        <p15:guide id="4" pos="612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059" autoAdjust="0"/>
    <p:restoredTop sz="94673" autoAdjust="0"/>
  </p:normalViewPr>
  <p:slideViewPr>
    <p:cSldViewPr>
      <p:cViewPr varScale="1">
        <p:scale>
          <a:sx n="48" d="100"/>
          <a:sy n="48" d="100"/>
        </p:scale>
        <p:origin x="-1494" y="-126"/>
      </p:cViewPr>
      <p:guideLst>
        <p:guide orient="horz" pos="2160"/>
        <p:guide orient="horz" pos="4876"/>
        <p:guide pos="2880"/>
        <p:guide pos="61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3120" y="77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0B623-31F4-4BE4-9890-96C7095E86D7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90663" y="1143000"/>
            <a:ext cx="38766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EBBBD-2317-4253-8E74-8670FC7043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726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9558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997793" algn="l" defTabSz="199558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995587" algn="l" defTabSz="199558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2993380" algn="l" defTabSz="199558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3991173" algn="l" defTabSz="199558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4988966" algn="l" defTabSz="199558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5986760" algn="l" defTabSz="199558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6984553" algn="l" defTabSz="199558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7982346" algn="l" defTabSz="1995587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90663" y="1143000"/>
            <a:ext cx="3876675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EBBBD-2317-4253-8E74-8670FC70434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90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8159" y="4809238"/>
            <a:ext cx="16525796" cy="331844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6317" y="8772737"/>
            <a:ext cx="13609479" cy="39563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9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995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993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991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988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986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984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98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4095532" y="619971"/>
            <a:ext cx="4374475" cy="1320927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2106" y="619971"/>
            <a:ext cx="12799391" cy="1320927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5793" y="9948170"/>
            <a:ext cx="16525796" cy="3074758"/>
          </a:xfrm>
        </p:spPr>
        <p:txBody>
          <a:bodyPr anchor="t"/>
          <a:lstStyle>
            <a:lvl1pPr algn="l">
              <a:defRPr sz="87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35793" y="6561637"/>
            <a:ext cx="16525796" cy="3386533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997793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2pPr>
            <a:lvl3pPr marL="1995587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299338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399117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4988966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598676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698455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7982346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2106" y="3612305"/>
            <a:ext cx="8586933" cy="10216942"/>
          </a:xfrm>
        </p:spPr>
        <p:txBody>
          <a:bodyPr/>
          <a:lstStyle>
            <a:lvl1pPr>
              <a:defRPr sz="6100"/>
            </a:lvl1pPr>
            <a:lvl2pPr>
              <a:defRPr sz="5200"/>
            </a:lvl2pPr>
            <a:lvl3pPr>
              <a:defRPr sz="44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883074" y="3612305"/>
            <a:ext cx="8586933" cy="10216942"/>
          </a:xfrm>
        </p:spPr>
        <p:txBody>
          <a:bodyPr/>
          <a:lstStyle>
            <a:lvl1pPr>
              <a:defRPr sz="6100"/>
            </a:lvl1pPr>
            <a:lvl2pPr>
              <a:defRPr sz="5200"/>
            </a:lvl2pPr>
            <a:lvl3pPr>
              <a:defRPr sz="44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2105" y="3465376"/>
            <a:ext cx="8590310" cy="1444203"/>
          </a:xfrm>
        </p:spPr>
        <p:txBody>
          <a:bodyPr anchor="b"/>
          <a:lstStyle>
            <a:lvl1pPr marL="0" indent="0">
              <a:buNone/>
              <a:defRPr sz="5200" b="1"/>
            </a:lvl1pPr>
            <a:lvl2pPr marL="997793" indent="0">
              <a:buNone/>
              <a:defRPr sz="4400" b="1"/>
            </a:lvl2pPr>
            <a:lvl3pPr marL="1995587" indent="0">
              <a:buNone/>
              <a:defRPr sz="3900" b="1"/>
            </a:lvl3pPr>
            <a:lvl4pPr marL="2993380" indent="0">
              <a:buNone/>
              <a:defRPr sz="3500" b="1"/>
            </a:lvl4pPr>
            <a:lvl5pPr marL="3991173" indent="0">
              <a:buNone/>
              <a:defRPr sz="3500" b="1"/>
            </a:lvl5pPr>
            <a:lvl6pPr marL="4988966" indent="0">
              <a:buNone/>
              <a:defRPr sz="3500" b="1"/>
            </a:lvl6pPr>
            <a:lvl7pPr marL="5986760" indent="0">
              <a:buNone/>
              <a:defRPr sz="3500" b="1"/>
            </a:lvl7pPr>
            <a:lvl8pPr marL="6984553" indent="0">
              <a:buNone/>
              <a:defRPr sz="3500" b="1"/>
            </a:lvl8pPr>
            <a:lvl9pPr marL="7982346" indent="0">
              <a:buNone/>
              <a:defRPr sz="3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72105" y="4909579"/>
            <a:ext cx="8590310" cy="8919667"/>
          </a:xfrm>
        </p:spPr>
        <p:txBody>
          <a:bodyPr/>
          <a:lstStyle>
            <a:lvl1pPr>
              <a:defRPr sz="5200"/>
            </a:lvl1pPr>
            <a:lvl2pPr>
              <a:defRPr sz="44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876324" y="3465376"/>
            <a:ext cx="8593684" cy="1444203"/>
          </a:xfrm>
        </p:spPr>
        <p:txBody>
          <a:bodyPr anchor="b"/>
          <a:lstStyle>
            <a:lvl1pPr marL="0" indent="0">
              <a:buNone/>
              <a:defRPr sz="5200" b="1"/>
            </a:lvl1pPr>
            <a:lvl2pPr marL="997793" indent="0">
              <a:buNone/>
              <a:defRPr sz="4400" b="1"/>
            </a:lvl2pPr>
            <a:lvl3pPr marL="1995587" indent="0">
              <a:buNone/>
              <a:defRPr sz="3900" b="1"/>
            </a:lvl3pPr>
            <a:lvl4pPr marL="2993380" indent="0">
              <a:buNone/>
              <a:defRPr sz="3500" b="1"/>
            </a:lvl4pPr>
            <a:lvl5pPr marL="3991173" indent="0">
              <a:buNone/>
              <a:defRPr sz="3500" b="1"/>
            </a:lvl5pPr>
            <a:lvl6pPr marL="4988966" indent="0">
              <a:buNone/>
              <a:defRPr sz="3500" b="1"/>
            </a:lvl6pPr>
            <a:lvl7pPr marL="5986760" indent="0">
              <a:buNone/>
              <a:defRPr sz="3500" b="1"/>
            </a:lvl7pPr>
            <a:lvl8pPr marL="6984553" indent="0">
              <a:buNone/>
              <a:defRPr sz="3500" b="1"/>
            </a:lvl8pPr>
            <a:lvl9pPr marL="7982346" indent="0">
              <a:buNone/>
              <a:defRPr sz="3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9876324" y="4909579"/>
            <a:ext cx="8593684" cy="8919667"/>
          </a:xfrm>
        </p:spPr>
        <p:txBody>
          <a:bodyPr/>
          <a:lstStyle>
            <a:lvl1pPr>
              <a:defRPr sz="5200"/>
            </a:lvl1pPr>
            <a:lvl2pPr>
              <a:defRPr sz="44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107" y="616385"/>
            <a:ext cx="6396321" cy="262322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01326" y="616386"/>
            <a:ext cx="10868681" cy="13212861"/>
          </a:xfrm>
        </p:spPr>
        <p:txBody>
          <a:bodyPr/>
          <a:lstStyle>
            <a:lvl1pPr>
              <a:defRPr sz="7000"/>
            </a:lvl1pPr>
            <a:lvl2pPr>
              <a:defRPr sz="6100"/>
            </a:lvl2pPr>
            <a:lvl3pPr>
              <a:defRPr sz="52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2107" y="3239607"/>
            <a:ext cx="6396321" cy="10589640"/>
          </a:xfrm>
        </p:spPr>
        <p:txBody>
          <a:bodyPr/>
          <a:lstStyle>
            <a:lvl1pPr marL="0" indent="0">
              <a:buNone/>
              <a:defRPr sz="3100"/>
            </a:lvl1pPr>
            <a:lvl2pPr marL="997793" indent="0">
              <a:buNone/>
              <a:defRPr sz="2600"/>
            </a:lvl2pPr>
            <a:lvl3pPr marL="1995587" indent="0">
              <a:buNone/>
              <a:defRPr sz="2200"/>
            </a:lvl3pPr>
            <a:lvl4pPr marL="2993380" indent="0">
              <a:buNone/>
              <a:defRPr sz="2000"/>
            </a:lvl4pPr>
            <a:lvl5pPr marL="3991173" indent="0">
              <a:buNone/>
              <a:defRPr sz="2000"/>
            </a:lvl5pPr>
            <a:lvl6pPr marL="4988966" indent="0">
              <a:buNone/>
              <a:defRPr sz="2000"/>
            </a:lvl6pPr>
            <a:lvl7pPr marL="5986760" indent="0">
              <a:buNone/>
              <a:defRPr sz="2000"/>
            </a:lvl7pPr>
            <a:lvl8pPr marL="6984553" indent="0">
              <a:buNone/>
              <a:defRPr sz="2000"/>
            </a:lvl8pPr>
            <a:lvl9pPr marL="7982346" indent="0">
              <a:buNone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790" y="10836910"/>
            <a:ext cx="11665268" cy="1279359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10790" y="1383283"/>
            <a:ext cx="11665268" cy="9288780"/>
          </a:xfrm>
        </p:spPr>
        <p:txBody>
          <a:bodyPr/>
          <a:lstStyle>
            <a:lvl1pPr marL="0" indent="0">
              <a:buNone/>
              <a:defRPr sz="7000"/>
            </a:lvl1pPr>
            <a:lvl2pPr marL="997793" indent="0">
              <a:buNone/>
              <a:defRPr sz="6100"/>
            </a:lvl2pPr>
            <a:lvl3pPr marL="1995587" indent="0">
              <a:buNone/>
              <a:defRPr sz="5200"/>
            </a:lvl3pPr>
            <a:lvl4pPr marL="2993380" indent="0">
              <a:buNone/>
              <a:defRPr sz="4400"/>
            </a:lvl4pPr>
            <a:lvl5pPr marL="3991173" indent="0">
              <a:buNone/>
              <a:defRPr sz="4400"/>
            </a:lvl5pPr>
            <a:lvl6pPr marL="4988966" indent="0">
              <a:buNone/>
              <a:defRPr sz="4400"/>
            </a:lvl6pPr>
            <a:lvl7pPr marL="5986760" indent="0">
              <a:buNone/>
              <a:defRPr sz="4400"/>
            </a:lvl7pPr>
            <a:lvl8pPr marL="6984553" indent="0">
              <a:buNone/>
              <a:defRPr sz="4400"/>
            </a:lvl8pPr>
            <a:lvl9pPr marL="7982346" indent="0">
              <a:buNone/>
              <a:defRPr sz="4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790" y="12116269"/>
            <a:ext cx="11665268" cy="1816901"/>
          </a:xfrm>
        </p:spPr>
        <p:txBody>
          <a:bodyPr/>
          <a:lstStyle>
            <a:lvl1pPr marL="0" indent="0">
              <a:buNone/>
              <a:defRPr sz="3100"/>
            </a:lvl1pPr>
            <a:lvl2pPr marL="997793" indent="0">
              <a:buNone/>
              <a:defRPr sz="2600"/>
            </a:lvl2pPr>
            <a:lvl3pPr marL="1995587" indent="0">
              <a:buNone/>
              <a:defRPr sz="2200"/>
            </a:lvl3pPr>
            <a:lvl4pPr marL="2993380" indent="0">
              <a:buNone/>
              <a:defRPr sz="2000"/>
            </a:lvl4pPr>
            <a:lvl5pPr marL="3991173" indent="0">
              <a:buNone/>
              <a:defRPr sz="2000"/>
            </a:lvl5pPr>
            <a:lvl6pPr marL="4988966" indent="0">
              <a:buNone/>
              <a:defRPr sz="2000"/>
            </a:lvl6pPr>
            <a:lvl7pPr marL="5986760" indent="0">
              <a:buNone/>
              <a:defRPr sz="2000"/>
            </a:lvl7pPr>
            <a:lvl8pPr marL="6984553" indent="0">
              <a:buNone/>
              <a:defRPr sz="2000"/>
            </a:lvl8pPr>
            <a:lvl9pPr marL="7982346" indent="0">
              <a:buNone/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106" y="619970"/>
            <a:ext cx="17497902" cy="2580217"/>
          </a:xfrm>
          <a:prstGeom prst="rect">
            <a:avLst/>
          </a:prstGeom>
        </p:spPr>
        <p:txBody>
          <a:bodyPr vert="horz" lIns="199559" tIns="99779" rIns="199559" bIns="9977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2106" y="3612305"/>
            <a:ext cx="17497902" cy="10216942"/>
          </a:xfrm>
          <a:prstGeom prst="rect">
            <a:avLst/>
          </a:prstGeom>
        </p:spPr>
        <p:txBody>
          <a:bodyPr vert="horz" lIns="199559" tIns="99779" rIns="199559" bIns="9977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72106" y="14348873"/>
            <a:ext cx="4536493" cy="824236"/>
          </a:xfrm>
          <a:prstGeom prst="rect">
            <a:avLst/>
          </a:prstGeom>
        </p:spPr>
        <p:txBody>
          <a:bodyPr vert="horz" lIns="199559" tIns="99779" rIns="199559" bIns="99779" rtlCol="0" anchor="ctr"/>
          <a:lstStyle>
            <a:lvl1pPr algn="l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642722" y="14348873"/>
            <a:ext cx="6156669" cy="824236"/>
          </a:xfrm>
          <a:prstGeom prst="rect">
            <a:avLst/>
          </a:prstGeom>
        </p:spPr>
        <p:txBody>
          <a:bodyPr vert="horz" lIns="199559" tIns="99779" rIns="199559" bIns="99779" rtlCol="0" anchor="ctr"/>
          <a:lstStyle>
            <a:lvl1pPr algn="ct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3933514" y="14348873"/>
            <a:ext cx="4536493" cy="824236"/>
          </a:xfrm>
          <a:prstGeom prst="rect">
            <a:avLst/>
          </a:prstGeom>
        </p:spPr>
        <p:txBody>
          <a:bodyPr vert="horz" lIns="199559" tIns="99779" rIns="199559" bIns="99779" rtlCol="0" anchor="ctr"/>
          <a:lstStyle>
            <a:lvl1pPr algn="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995587" rtl="0" eaLnBrk="1" latinLnBrk="0" hangingPunct="1">
        <a:spcBef>
          <a:spcPct val="0"/>
        </a:spcBef>
        <a:buNone/>
        <a:defRPr sz="9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48345" indent="-748345" algn="l" defTabSz="1995587" rtl="0" eaLnBrk="1" latinLnBrk="0" hangingPunct="1">
        <a:spcBef>
          <a:spcPct val="20000"/>
        </a:spcBef>
        <a:buFont typeface="Arial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621414" indent="-623621" algn="l" defTabSz="1995587" rtl="0" eaLnBrk="1" latinLnBrk="0" hangingPunct="1">
        <a:spcBef>
          <a:spcPct val="20000"/>
        </a:spcBef>
        <a:buFont typeface="Arial" pitchFamily="34" charset="0"/>
        <a:buChar char="–"/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2494483" indent="-498897" algn="l" defTabSz="1995587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3pPr>
      <a:lvl4pPr marL="3492276" indent="-498897" algn="l" defTabSz="199558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490070" indent="-498897" algn="l" defTabSz="1995587" rtl="0" eaLnBrk="1" latinLnBrk="0" hangingPunct="1">
        <a:spcBef>
          <a:spcPct val="20000"/>
        </a:spcBef>
        <a:buFont typeface="Arial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487863" indent="-498897" algn="l" defTabSz="1995587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485656" indent="-498897" algn="l" defTabSz="1995587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483450" indent="-498897" algn="l" defTabSz="1995587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481243" indent="-498897" algn="l" defTabSz="1995587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995587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97793" algn="l" defTabSz="1995587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995587" algn="l" defTabSz="1995587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993380" algn="l" defTabSz="1995587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3991173" algn="l" defTabSz="1995587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4988966" algn="l" defTabSz="1995587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6pPr>
      <a:lvl7pPr marL="5986760" algn="l" defTabSz="1995587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7pPr>
      <a:lvl8pPr marL="6984553" algn="l" defTabSz="1995587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8pPr>
      <a:lvl9pPr marL="7982346" algn="l" defTabSz="1995587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5.jpe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Downloads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42113" cy="154813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85891" y="645006"/>
            <a:ext cx="15948720" cy="1001726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pPr>
              <a:spcAft>
                <a:spcPts val="1309"/>
              </a:spcAft>
            </a:pPr>
            <a:endParaRPr lang="ru-RU" sz="5200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455123" y="806269"/>
            <a:ext cx="6227595" cy="5803040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r>
              <a:rPr lang="ru-RU" sz="2600" dirty="0" smtClean="0">
                <a:solidFill>
                  <a:srgbClr val="C00000"/>
                </a:solidFill>
                <a:latin typeface="Monotype Corsiva" pitchFamily="66" charset="0"/>
              </a:rPr>
              <a:t>Сколько есть разных профессий на свете,</a:t>
            </a:r>
            <a:br>
              <a:rPr lang="ru-RU" sz="2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rgbClr val="C00000"/>
                </a:solidFill>
                <a:latin typeface="Monotype Corsiva" pitchFamily="66" charset="0"/>
              </a:rPr>
              <a:t> Но говорить я хочу об одной…</a:t>
            </a:r>
            <a:br>
              <a:rPr lang="ru-RU" sz="2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rgbClr val="C00000"/>
                </a:solidFill>
                <a:latin typeface="Monotype Corsiva" pitchFamily="66" charset="0"/>
              </a:rPr>
              <a:t> Кто так печётся о маленьких детях?</a:t>
            </a:r>
            <a:br>
              <a:rPr lang="ru-RU" sz="2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rgbClr val="C00000"/>
                </a:solidFill>
                <a:latin typeface="Monotype Corsiva" pitchFamily="66" charset="0"/>
              </a:rPr>
              <a:t> Люди, которым неведом покой... </a:t>
            </a:r>
            <a:br>
              <a:rPr lang="ru-RU" sz="2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rgbClr val="C00000"/>
                </a:solidFill>
                <a:latin typeface="Monotype Corsiva" pitchFamily="66" charset="0"/>
              </a:rPr>
              <a:t>Воспитывать – это благое призванье!</a:t>
            </a:r>
            <a:br>
              <a:rPr lang="ru-RU" sz="2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rgbClr val="C00000"/>
                </a:solidFill>
                <a:latin typeface="Monotype Corsiva" pitchFamily="66" charset="0"/>
              </a:rPr>
              <a:t> Любить, понимать и, конечно, прощать,</a:t>
            </a:r>
            <a:br>
              <a:rPr lang="ru-RU" sz="2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rgbClr val="C00000"/>
                </a:solidFill>
                <a:latin typeface="Monotype Corsiva" pitchFamily="66" charset="0"/>
              </a:rPr>
              <a:t> Примером во всём быть, являть состраданье… </a:t>
            </a:r>
            <a:br>
              <a:rPr lang="ru-RU" sz="2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rgbClr val="C00000"/>
                </a:solidFill>
                <a:latin typeface="Monotype Corsiva" pitchFamily="66" charset="0"/>
              </a:rPr>
              <a:t>Воспитывать, значит, другим что-то дать.</a:t>
            </a:r>
            <a:br>
              <a:rPr lang="ru-RU" sz="2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rgbClr val="C00000"/>
                </a:solidFill>
                <a:latin typeface="Monotype Corsiva" pitchFamily="66" charset="0"/>
              </a:rPr>
              <a:t> Дать даром уменья свои, свои знанья, </a:t>
            </a:r>
            <a:br>
              <a:rPr lang="ru-RU" sz="2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rgbClr val="C00000"/>
                </a:solidFill>
                <a:latin typeface="Monotype Corsiva" pitchFamily="66" charset="0"/>
              </a:rPr>
              <a:t>Посеять всё лучшее в детских сердцах, </a:t>
            </a:r>
            <a:br>
              <a:rPr lang="ru-RU" sz="2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rgbClr val="C00000"/>
                </a:solidFill>
                <a:latin typeface="Monotype Corsiva" pitchFamily="66" charset="0"/>
              </a:rPr>
              <a:t>В ответ не прося ни наград, ни признанья… </a:t>
            </a:r>
            <a:br>
              <a:rPr lang="ru-RU" sz="2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rgbClr val="C00000"/>
                </a:solidFill>
                <a:latin typeface="Monotype Corsiva" pitchFamily="66" charset="0"/>
              </a:rPr>
              <a:t>Отдать свою жизнь, всю отдать… до конца</a:t>
            </a:r>
            <a:br>
              <a:rPr lang="ru-RU" sz="2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600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               С.Богдан</a:t>
            </a:r>
            <a:endParaRPr lang="ru-RU" sz="2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37784" y="6289268"/>
            <a:ext cx="15796827" cy="8696140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r>
              <a:rPr lang="ru-RU" dirty="0" smtClean="0"/>
              <a:t> </a:t>
            </a:r>
            <a:r>
              <a:rPr lang="ru-RU" sz="4600" dirty="0" smtClean="0">
                <a:latin typeface="Monotype Corsiva" pitchFamily="66" charset="0"/>
              </a:rPr>
              <a:t>Педагоги МБДОУ  – это высококвалифицированные специалисты, все сердце отдающие делу воспитания и обучения детей. Сотрудники представляют собой коллектив единомышленников, которых объединяют общие цели и задачи. В нашем детском саду нет случайных людей. Это  творческие, любящие и понимающие  малышей сотрудники. Они внедряют в свою деятельность новейшие технологии по воспитанию и обучению детей, стараются внести в маленькие детские сердечки добро и радость, любовь и искренность, нежность и заботу, создать уютную обстановку в группах. Коллектив нашего детского сада - это содружество товарищей и единомышленников, все участники которого взаимно дополняют друг друга.</a:t>
            </a:r>
            <a:endParaRPr lang="ru-RU" sz="4600" dirty="0">
              <a:latin typeface="Monotype Corsiva" pitchFamily="66" charset="0"/>
            </a:endParaRPr>
          </a:p>
        </p:txBody>
      </p:sp>
      <p:pic>
        <p:nvPicPr>
          <p:cNvPr id="8" name="Picture 3" descr="C:\Users\Sasha\Desktop\материал на конкурс\фото на конкурс\20180220_151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569" y="3386504"/>
            <a:ext cx="3493529" cy="27818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Sasha\Desktop\материал на конкурс\фото на конкурс\20180220_1419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669" y="3386505"/>
            <a:ext cx="4404882" cy="28723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33998" y="645005"/>
            <a:ext cx="9721125" cy="2602164"/>
          </a:xfrm>
          <a:prstGeom prst="rect">
            <a:avLst/>
          </a:prstGeom>
          <a:noFill/>
        </p:spPr>
        <p:txBody>
          <a:bodyPr wrap="square" lIns="199559" tIns="99779" rIns="199559" bIns="99779" rtlCol="0">
            <a:spAutoFit/>
          </a:bodyPr>
          <a:lstStyle/>
          <a:p>
            <a:pPr algn="ctr"/>
            <a:r>
              <a:rPr lang="ru-RU" sz="5200" dirty="0" smtClean="0">
                <a:solidFill>
                  <a:srgbClr val="C00000"/>
                </a:solidFill>
                <a:latin typeface="Monotype Corsiva" pitchFamily="66" charset="0"/>
              </a:rPr>
              <a:t>В МБДОУ «</a:t>
            </a:r>
            <a:r>
              <a:rPr lang="ru-RU" sz="5200" dirty="0" err="1" smtClean="0">
                <a:solidFill>
                  <a:srgbClr val="C00000"/>
                </a:solidFill>
                <a:latin typeface="Monotype Corsiva" pitchFamily="66" charset="0"/>
              </a:rPr>
              <a:t>Боханский</a:t>
            </a:r>
            <a:r>
              <a:rPr lang="ru-RU" sz="5200" dirty="0" smtClean="0">
                <a:solidFill>
                  <a:srgbClr val="C00000"/>
                </a:solidFill>
                <a:latin typeface="Monotype Corsiva" pitchFamily="66" charset="0"/>
              </a:rPr>
              <a:t> детский сад №1» работают творческие педагоги, любящие детей !  </a:t>
            </a:r>
            <a:endParaRPr lang="ru-RU" sz="5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264" y="222327"/>
            <a:ext cx="17497902" cy="25802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 descr="C:\Users\user\Downloads\img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409"/>
            <a:ext cx="19442113" cy="154813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82105" y="1290063"/>
            <a:ext cx="16100613" cy="6295483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pPr algn="ctr"/>
            <a:endParaRPr lang="ru-RU" sz="4400" b="1" dirty="0" smtClean="0"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  </a:t>
            </a:r>
            <a:r>
              <a:rPr lang="ru-RU" sz="4400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</a:t>
            </a:r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F:\IMG_20210315_102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530475" y="-29414468"/>
            <a:ext cx="10176802" cy="9972481"/>
          </a:xfrm>
          <a:prstGeom prst="rect">
            <a:avLst/>
          </a:prstGeom>
          <a:noFill/>
        </p:spPr>
      </p:pic>
      <p:pic>
        <p:nvPicPr>
          <p:cNvPr id="10" name="Рисунок 9" descr="G:\всероссийский конкурс\Всероссийский конкурс\фото разновозрастная\IMG-e733ff2712fa4f25ba82f762e75ea4a5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21058" y="1128798"/>
            <a:ext cx="7020765" cy="5832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G:\всероссийский конкурс\Всероссийский конкурс\Фото коллектив\image-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9677" y="9030767"/>
            <a:ext cx="3913739" cy="5540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9081" t="-726" r="-1988" b="726"/>
          <a:stretch/>
        </p:blipFill>
        <p:spPr>
          <a:xfrm>
            <a:off x="3493461" y="1128799"/>
            <a:ext cx="5611439" cy="5780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3822156" y="9030770"/>
            <a:ext cx="4860562" cy="6403205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pPr algn="just"/>
            <a:r>
              <a:rPr lang="ru-RU" sz="3100" dirty="0" smtClean="0">
                <a:latin typeface="Monotype Corsiva" pitchFamily="66" charset="0"/>
              </a:rPr>
              <a:t>Воспитатель </a:t>
            </a:r>
            <a:r>
              <a:rPr lang="ru-RU" sz="3100" b="1" dirty="0" smtClean="0">
                <a:latin typeface="Monotype Corsiva" pitchFamily="66" charset="0"/>
              </a:rPr>
              <a:t>Сафонова Надежда Владимировна</a:t>
            </a:r>
            <a:r>
              <a:rPr lang="ru-RU" sz="3100" dirty="0" smtClean="0">
                <a:latin typeface="Monotype Corsiva" pitchFamily="66" charset="0"/>
              </a:rPr>
              <a:t> обогащает  творческие способности  детей через технологию ТРИЗ: символическую аналогию. Методическая тема Надежды Владимировны «Использование символической аналогии для пересказа  старшими дошкольниками сказок и рассказов».</a:t>
            </a:r>
            <a:endParaRPr lang="ru-RU" sz="3100" dirty="0"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7784" y="6934326"/>
            <a:ext cx="15796827" cy="1632668"/>
          </a:xfrm>
          <a:prstGeom prst="rect">
            <a:avLst/>
          </a:prstGeom>
          <a:noFill/>
        </p:spPr>
        <p:txBody>
          <a:bodyPr wrap="square" lIns="199559" tIns="99779" rIns="199559" bIns="99779" rtlCol="0">
            <a:spAutoFit/>
          </a:bodyPr>
          <a:lstStyle/>
          <a:p>
            <a:pPr algn="just"/>
            <a:r>
              <a:rPr lang="ru-RU" sz="3100" dirty="0" smtClean="0">
                <a:latin typeface="Monotype Corsiva" pitchFamily="66" charset="0"/>
              </a:rPr>
              <a:t>Воспитатель </a:t>
            </a:r>
            <a:r>
              <a:rPr lang="ru-RU" sz="3100" b="1" dirty="0" smtClean="0">
                <a:latin typeface="Monotype Corsiva" pitchFamily="66" charset="0"/>
              </a:rPr>
              <a:t>Гордеева Екатерина Викторовна  </a:t>
            </a:r>
            <a:r>
              <a:rPr lang="ru-RU" sz="3100" dirty="0" smtClean="0">
                <a:latin typeface="Monotype Corsiva" pitchFamily="66" charset="0"/>
              </a:rPr>
              <a:t>работает над обогащением образной стороны речи детей через малые фольклорные жанры.  Методическая тема Екатерины Викторовны «Развитие речи детей  среднего  возраста средствами малых форм фольклора».</a:t>
            </a:r>
            <a:endParaRPr lang="ru-RU" sz="3100" dirty="0"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21" y="9030767"/>
            <a:ext cx="5822634" cy="5540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66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Downloads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3717" y="73718"/>
            <a:ext cx="19745830" cy="15481300"/>
          </a:xfrm>
          <a:prstGeom prst="rect">
            <a:avLst/>
          </a:prstGeom>
          <a:noFill/>
        </p:spPr>
      </p:pic>
      <p:pic>
        <p:nvPicPr>
          <p:cNvPr id="1026" name="Picture 2" descr="F:\IMG_20210315_102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530475" y="-29414468"/>
            <a:ext cx="10176802" cy="9972481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7562" y="839095"/>
            <a:ext cx="4708670" cy="6071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570" y="9169410"/>
            <a:ext cx="4708670" cy="4818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G:\всероссийский конкурс\Всероссийский конкурс\Фото коллектив\Людмила Викторовна\IMG_20210315_10373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98346" y="9192032"/>
            <a:ext cx="5198422" cy="4612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2525144" y="7149545"/>
            <a:ext cx="16575211" cy="1632668"/>
          </a:xfrm>
          <a:prstGeom prst="rect">
            <a:avLst/>
          </a:prstGeom>
          <a:noFill/>
        </p:spPr>
        <p:txBody>
          <a:bodyPr wrap="square" lIns="199559" tIns="99779" rIns="199559" bIns="99779" rtlCol="0">
            <a:spAutoFit/>
          </a:bodyPr>
          <a:lstStyle/>
          <a:p>
            <a:pPr algn="just"/>
            <a:r>
              <a:rPr lang="ru-RU" sz="3100" dirty="0" smtClean="0">
                <a:latin typeface="Monotype Corsiva" pitchFamily="66" charset="0"/>
              </a:rPr>
              <a:t>Воспитатель первой квалификационной категории </a:t>
            </a:r>
            <a:r>
              <a:rPr lang="ru-RU" sz="3100" b="1" dirty="0" smtClean="0">
                <a:latin typeface="Monotype Corsiva" pitchFamily="66" charset="0"/>
              </a:rPr>
              <a:t>Бабкина </a:t>
            </a:r>
            <a:r>
              <a:rPr lang="ru-RU" sz="3100" b="1" dirty="0" err="1" smtClean="0">
                <a:latin typeface="Monotype Corsiva" pitchFamily="66" charset="0"/>
              </a:rPr>
              <a:t>Тоскира</a:t>
            </a:r>
            <a:r>
              <a:rPr lang="ru-RU" sz="3100" b="1" dirty="0" smtClean="0">
                <a:latin typeface="Monotype Corsiva" pitchFamily="66" charset="0"/>
              </a:rPr>
              <a:t> Ахатовна </a:t>
            </a:r>
            <a:r>
              <a:rPr lang="ru-RU" sz="3100" dirty="0" smtClean="0">
                <a:latin typeface="Monotype Corsiva" pitchFamily="66" charset="0"/>
              </a:rPr>
              <a:t>через проблемный метод добивается успехов активного использованию  новых слов в  речи детей. Методическая тема </a:t>
            </a:r>
            <a:r>
              <a:rPr lang="ru-RU" sz="3100" dirty="0" err="1" smtClean="0">
                <a:latin typeface="Monotype Corsiva" pitchFamily="66" charset="0"/>
              </a:rPr>
              <a:t>Тоскиры</a:t>
            </a:r>
            <a:r>
              <a:rPr lang="ru-RU" sz="3100" dirty="0" smtClean="0">
                <a:latin typeface="Monotype Corsiva" pitchFamily="66" charset="0"/>
              </a:rPr>
              <a:t> Ахатовны «Обогащение словарного запаса  детей  в режимные  моменты».  </a:t>
            </a:r>
            <a:endParaRPr lang="ru-RU" sz="3100" dirty="0"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366479" y="9192032"/>
            <a:ext cx="5316238" cy="5926151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pPr algn="just"/>
            <a:r>
              <a:rPr lang="ru-RU" sz="3100" dirty="0" smtClean="0">
                <a:latin typeface="Monotype Corsiva" pitchFamily="66" charset="0"/>
              </a:rPr>
              <a:t>Воспитатель первой квалификационной категории  </a:t>
            </a:r>
            <a:r>
              <a:rPr lang="ru-RU" sz="3100" b="1" dirty="0" err="1" smtClean="0">
                <a:latin typeface="Monotype Corsiva" pitchFamily="66" charset="0"/>
              </a:rPr>
              <a:t>Кунгурова</a:t>
            </a:r>
            <a:r>
              <a:rPr lang="ru-RU" sz="3100" b="1" dirty="0" smtClean="0">
                <a:latin typeface="Monotype Corsiva" pitchFamily="66" charset="0"/>
              </a:rPr>
              <a:t> Марина Семеновна </a:t>
            </a:r>
            <a:r>
              <a:rPr lang="ru-RU" sz="3100" dirty="0" smtClean="0">
                <a:latin typeface="Monotype Corsiva" pitchFamily="66" charset="0"/>
              </a:rPr>
              <a:t>развивает творческие способности детей через сочинение собственных нерифмованных стихов, рассказов  с помощью метода </a:t>
            </a:r>
            <a:r>
              <a:rPr lang="ru-RU" sz="3100" dirty="0" err="1" smtClean="0">
                <a:latin typeface="Monotype Corsiva" pitchFamily="66" charset="0"/>
              </a:rPr>
              <a:t>синквейн</a:t>
            </a:r>
            <a:r>
              <a:rPr lang="ru-RU" sz="3100" dirty="0" smtClean="0">
                <a:latin typeface="Monotype Corsiva" pitchFamily="66" charset="0"/>
              </a:rPr>
              <a:t>. Методическая тема Марины Семеновны «</a:t>
            </a:r>
            <a:r>
              <a:rPr lang="ru-RU" sz="3100" dirty="0" err="1" smtClean="0">
                <a:latin typeface="Monotype Corsiva" pitchFamily="66" charset="0"/>
              </a:rPr>
              <a:t>Синквейн</a:t>
            </a:r>
            <a:r>
              <a:rPr lang="ru-RU" sz="3100" dirty="0" smtClean="0">
                <a:latin typeface="Monotype Corsiva" pitchFamily="66" charset="0"/>
              </a:rPr>
              <a:t> - метод развития творческих и речевых способностей детей».</a:t>
            </a:r>
            <a:endParaRPr lang="ru-RU" sz="3100" dirty="0"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643" y="752852"/>
            <a:ext cx="4132891" cy="591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195" t="-2155" r="13559" b="2155"/>
          <a:stretch/>
        </p:blipFill>
        <p:spPr>
          <a:xfrm>
            <a:off x="9265379" y="645005"/>
            <a:ext cx="3240416" cy="6288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152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Downloads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3717" y="0"/>
            <a:ext cx="19745830" cy="15481300"/>
          </a:xfrm>
          <a:prstGeom prst="rect">
            <a:avLst/>
          </a:prstGeom>
          <a:noFill/>
        </p:spPr>
      </p:pic>
      <p:pic>
        <p:nvPicPr>
          <p:cNvPr id="1026" name="Picture 2" descr="F:\IMG_20210315_102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530475" y="-29414468"/>
            <a:ext cx="10176802" cy="9972481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31" y="645004"/>
            <a:ext cx="3827613" cy="5775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" t="30450" r="-6110" b="30218"/>
          <a:stretch/>
        </p:blipFill>
        <p:spPr>
          <a:xfrm>
            <a:off x="2430213" y="8708238"/>
            <a:ext cx="4708670" cy="5321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582106" y="6289269"/>
            <a:ext cx="15948720" cy="2109721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pPr algn="just"/>
            <a:r>
              <a:rPr lang="ru-RU" sz="3100" dirty="0" smtClean="0"/>
              <a:t> </a:t>
            </a:r>
            <a:r>
              <a:rPr lang="ru-RU" sz="3100" dirty="0" smtClean="0">
                <a:latin typeface="Monotype Corsiva" pitchFamily="66" charset="0"/>
              </a:rPr>
              <a:t>Воспитатель первой квалификационной категории </a:t>
            </a:r>
            <a:r>
              <a:rPr lang="ru-RU" sz="3100" b="1" dirty="0" smtClean="0">
                <a:latin typeface="Monotype Corsiva" pitchFamily="66" charset="0"/>
              </a:rPr>
              <a:t>Павлова Светлана  Петровна  </a:t>
            </a:r>
            <a:r>
              <a:rPr lang="ru-RU" sz="3100" dirty="0" smtClean="0">
                <a:latin typeface="Monotype Corsiva" pitchFamily="66" charset="0"/>
              </a:rPr>
              <a:t>уделяет внимание  детской исследовательской деятельности, развивает любознательность, воображение, речь.  Методическая тема Светланы Петровны «Детские исследовательские проекты в формировании любознательности и творчества старших  дошкольников» .</a:t>
            </a:r>
            <a:endParaRPr lang="ru-RU" sz="3100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07016" y="8546974"/>
            <a:ext cx="6227595" cy="6880258"/>
          </a:xfrm>
          <a:prstGeom prst="rect">
            <a:avLst/>
          </a:prstGeom>
          <a:noFill/>
        </p:spPr>
        <p:txBody>
          <a:bodyPr wrap="square" lIns="199559" tIns="99779" rIns="199559" bIns="99779" rtlCol="0">
            <a:spAutoFit/>
          </a:bodyPr>
          <a:lstStyle/>
          <a:p>
            <a:pPr algn="just"/>
            <a:r>
              <a:rPr lang="ru-RU" sz="3100" dirty="0" smtClean="0">
                <a:latin typeface="Monotype Corsiva" pitchFamily="66" charset="0"/>
              </a:rPr>
              <a:t> Воспитатель первой квалификационной категории </a:t>
            </a:r>
            <a:r>
              <a:rPr lang="ru-RU" sz="3100" b="1" dirty="0" err="1" smtClean="0">
                <a:latin typeface="Monotype Corsiva" pitchFamily="66" charset="0"/>
              </a:rPr>
              <a:t>Гурбатова</a:t>
            </a:r>
            <a:r>
              <a:rPr lang="ru-RU" sz="3100" b="1" dirty="0" smtClean="0">
                <a:latin typeface="Monotype Corsiva" pitchFamily="66" charset="0"/>
              </a:rPr>
              <a:t> Елена Викторовна </a:t>
            </a:r>
            <a:r>
              <a:rPr lang="ru-RU" sz="3100" dirty="0" smtClean="0">
                <a:latin typeface="Monotype Corsiva" pitchFamily="66" charset="0"/>
              </a:rPr>
              <a:t>через методы: мнемотехника, исследовательский, проблемный,  вовлекает воспитанников  в развитие интереса к  окружающему миру, помогает им овладевать способами познания связей между предметами и явлениями. Методическая тема Елены Викторовны «Развитие речи детей старшего дошкольного возраста в процессе ознакомления с окружающим миром</a:t>
            </a:r>
            <a:r>
              <a:rPr lang="ru-RU" sz="3500" dirty="0" smtClean="0">
                <a:latin typeface="Monotype Corsiva" pitchFamily="66" charset="0"/>
              </a:rPr>
              <a:t>» . </a:t>
            </a:r>
            <a:endParaRPr lang="ru-RU" sz="3500" dirty="0">
              <a:latin typeface="Monotype Corsiva" pitchFamily="66" charset="0"/>
            </a:endParaRPr>
          </a:p>
        </p:txBody>
      </p:sp>
      <p:pic>
        <p:nvPicPr>
          <p:cNvPr id="13" name="Picture 3" descr="C:\Users\User\Desktop\Павлов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03339" y="645005"/>
            <a:ext cx="7128420" cy="5644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F:\IMG-78fc0bd8fa8b334653a4055396dedd9c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38883" y="8708238"/>
            <a:ext cx="5468133" cy="5321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8152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Downloads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4368"/>
            <a:ext cx="19442113" cy="154813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85891" y="967534"/>
            <a:ext cx="16100613" cy="12835735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pPr algn="ctr"/>
            <a:endParaRPr lang="ru-RU" sz="4400" b="1" dirty="0" smtClean="0"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  </a:t>
            </a:r>
            <a:r>
              <a:rPr lang="ru-RU" sz="4400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</a:t>
            </a:r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3100" dirty="0" smtClean="0">
              <a:latin typeface="Monotype Corsiva" pitchFamily="66" charset="0"/>
            </a:endParaRPr>
          </a:p>
          <a:p>
            <a:endParaRPr lang="ru-RU" sz="3100" dirty="0" smtClean="0">
              <a:latin typeface="Monotype Corsiva" pitchFamily="66" charset="0"/>
            </a:endParaRPr>
          </a:p>
          <a:p>
            <a:endParaRPr lang="ru-RU" sz="3100" dirty="0">
              <a:latin typeface="Monotype Corsiva" pitchFamily="66" charset="0"/>
            </a:endParaRPr>
          </a:p>
          <a:p>
            <a:endParaRPr lang="ru-RU" sz="3100" dirty="0" smtClean="0">
              <a:latin typeface="Monotype Corsiva" pitchFamily="66" charset="0"/>
            </a:endParaRPr>
          </a:p>
          <a:p>
            <a:pPr algn="just"/>
            <a:r>
              <a:rPr lang="ru-RU" sz="3100" dirty="0">
                <a:latin typeface="Monotype Corsiva" pitchFamily="66" charset="0"/>
              </a:rPr>
              <a:t> </a:t>
            </a:r>
            <a:r>
              <a:rPr lang="ru-RU" sz="3100" dirty="0" smtClean="0">
                <a:latin typeface="Monotype Corsiva" pitchFamily="66" charset="0"/>
              </a:rPr>
              <a:t> </a:t>
            </a:r>
          </a:p>
          <a:p>
            <a:pPr algn="just"/>
            <a:endParaRPr lang="ru-RU" sz="3100" dirty="0" smtClean="0">
              <a:latin typeface="Monotype Corsiva" pitchFamily="66" charset="0"/>
            </a:endParaRPr>
          </a:p>
          <a:p>
            <a:pPr algn="just"/>
            <a:endParaRPr lang="ru-RU" sz="3100" dirty="0" smtClean="0">
              <a:latin typeface="Monotype Corsiva" pitchFamily="66" charset="0"/>
            </a:endParaRPr>
          </a:p>
          <a:p>
            <a:pPr algn="just"/>
            <a:endParaRPr lang="ru-RU" sz="3100" dirty="0" smtClean="0">
              <a:latin typeface="Monotype Corsiva" pitchFamily="66" charset="0"/>
            </a:endParaRPr>
          </a:p>
          <a:p>
            <a:pPr algn="just"/>
            <a:endParaRPr lang="ru-RU" sz="3100" dirty="0" smtClean="0">
              <a:latin typeface="Monotype Corsiva" pitchFamily="66" charset="0"/>
            </a:endParaRPr>
          </a:p>
          <a:p>
            <a:pPr algn="just"/>
            <a:r>
              <a:rPr lang="ru-RU" dirty="0" smtClean="0">
                <a:latin typeface="Monotype Corsiva" pitchFamily="66" charset="0"/>
              </a:rPr>
              <a:t>Инструктор по физической культуре, первая квалификационная категория, </a:t>
            </a:r>
            <a:r>
              <a:rPr lang="ru-RU" b="1" dirty="0" err="1" smtClean="0">
                <a:latin typeface="Monotype Corsiva" pitchFamily="66" charset="0"/>
              </a:rPr>
              <a:t>Банаева</a:t>
            </a:r>
            <a:r>
              <a:rPr lang="ru-RU" b="1" dirty="0" smtClean="0">
                <a:latin typeface="Monotype Corsiva" pitchFamily="66" charset="0"/>
              </a:rPr>
              <a:t> Лариса Алексеевна</a:t>
            </a:r>
            <a:r>
              <a:rPr lang="ru-RU" dirty="0" smtClean="0">
                <a:latin typeface="Monotype Corsiva" pitchFamily="66" charset="0"/>
              </a:rPr>
              <a:t> через  практические методы развивает не только физические качества детей, но и уделяет внимание такой важной образовательной области, как речевое развитие. Методическая тема Ларисы Алексеевны «Развитие речи детей в процессе организованной образовательной деятельности по физической культуре».</a:t>
            </a:r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F:\IMG_20210315_102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530475" y="-29414468"/>
            <a:ext cx="10176802" cy="9972481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110" t="29523"/>
          <a:stretch/>
        </p:blipFill>
        <p:spPr>
          <a:xfrm>
            <a:off x="2900636" y="2012527"/>
            <a:ext cx="7388199" cy="6856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G:\Всероссийский конкурс\фото\фото физкульт\осенний марофо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80518" y="2096387"/>
            <a:ext cx="8113232" cy="6773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66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204" y="1290063"/>
            <a:ext cx="10258002" cy="19515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 descr="C:\Users\user\Downloads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42113" cy="15481300"/>
          </a:xfrm>
          <a:prstGeom prst="rect">
            <a:avLst/>
          </a:prstGeom>
          <a:noFill/>
        </p:spPr>
      </p:pic>
      <p:pic>
        <p:nvPicPr>
          <p:cNvPr id="1026" name="Picture 2" descr="F:\IMG_20210315_102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530475" y="-29414468"/>
            <a:ext cx="10176802" cy="9972481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096" y="794320"/>
            <a:ext cx="4047791" cy="5364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G:\всероссийский конкурс\Всероссийский конкурс\фото\познавательное развитие\IMG-993dc7877d4c87dc284c8049f800c821-V.jpg"/>
          <p:cNvPicPr>
            <a:picLocks noChangeAspect="1" noChangeArrowheads="1"/>
          </p:cNvPicPr>
          <p:nvPr/>
        </p:nvPicPr>
        <p:blipFill>
          <a:blip r:embed="rId5" cstate="print"/>
          <a:srcRect r="15384" b="17948"/>
          <a:stretch>
            <a:fillRect/>
          </a:stretch>
        </p:blipFill>
        <p:spPr bwMode="auto">
          <a:xfrm>
            <a:off x="2733999" y="9675826"/>
            <a:ext cx="5356143" cy="4538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050294" y="6128004"/>
            <a:ext cx="15632424" cy="4017936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pPr algn="just"/>
            <a:r>
              <a:rPr lang="ru-RU" sz="3100" dirty="0" smtClean="0">
                <a:latin typeface="Monotype Corsiva" panose="03010101010201010101" pitchFamily="66" charset="0"/>
              </a:rPr>
              <a:t>Музыкальный руководитель первой квалификационной категории </a:t>
            </a:r>
            <a:r>
              <a:rPr lang="ru-RU" sz="3100" b="1" dirty="0" err="1" smtClean="0">
                <a:latin typeface="Monotype Corsiva" panose="03010101010201010101" pitchFamily="66" charset="0"/>
              </a:rPr>
              <a:t>Тапхаева</a:t>
            </a:r>
            <a:r>
              <a:rPr lang="ru-RU" sz="3100" b="1" dirty="0" smtClean="0">
                <a:latin typeface="Monotype Corsiva" panose="03010101010201010101" pitchFamily="66" charset="0"/>
              </a:rPr>
              <a:t> </a:t>
            </a:r>
            <a:r>
              <a:rPr lang="ru-RU" sz="3100" b="1" dirty="0" err="1" smtClean="0">
                <a:latin typeface="Monotype Corsiva" panose="03010101010201010101" pitchFamily="66" charset="0"/>
              </a:rPr>
              <a:t>Антонида</a:t>
            </a:r>
            <a:r>
              <a:rPr lang="ru-RU" sz="3100" b="1" dirty="0" smtClean="0">
                <a:latin typeface="Monotype Corsiva" panose="03010101010201010101" pitchFamily="66" charset="0"/>
              </a:rPr>
              <a:t> Леонидовна </a:t>
            </a:r>
            <a:r>
              <a:rPr lang="ru-RU" sz="3100" dirty="0" smtClean="0">
                <a:latin typeface="Monotype Corsiva" panose="03010101010201010101" pitchFamily="66" charset="0"/>
              </a:rPr>
              <a:t>применяет технологию </a:t>
            </a:r>
            <a:r>
              <a:rPr lang="ru-RU" sz="3100" dirty="0">
                <a:latin typeface="Monotype Corsiva" panose="03010101010201010101" pitchFamily="66" charset="0"/>
              </a:rPr>
              <a:t>«Музыкально – ритмические </a:t>
            </a:r>
            <a:r>
              <a:rPr lang="ru-RU" sz="3100" dirty="0" smtClean="0">
                <a:latin typeface="Monotype Corsiva" panose="03010101010201010101" pitchFamily="66" charset="0"/>
              </a:rPr>
              <a:t>движения» представляющую собой песни и тексты, </a:t>
            </a:r>
            <a:r>
              <a:rPr lang="ru-RU" sz="3100" dirty="0">
                <a:latin typeface="Monotype Corsiva" panose="03010101010201010101" pitchFamily="66" charset="0"/>
              </a:rPr>
              <a:t>которые сопровождаются соответствующими движениями. Основной метод музыкально-ритмического воспитания детей – «вовлекающий показ» двигательных упражнений. Это дает </a:t>
            </a:r>
            <a:r>
              <a:rPr lang="ru-RU" sz="3100" dirty="0" smtClean="0">
                <a:latin typeface="Monotype Corsiva" panose="03010101010201010101" pitchFamily="66" charset="0"/>
              </a:rPr>
              <a:t> педагогу возможность </a:t>
            </a:r>
            <a:r>
              <a:rPr lang="ru-RU" sz="3100" dirty="0">
                <a:latin typeface="Monotype Corsiva" panose="03010101010201010101" pitchFamily="66" charset="0"/>
              </a:rPr>
              <a:t>воспитывать малышей активными, энергичными, ловкими, эмоциональными и </a:t>
            </a:r>
            <a:r>
              <a:rPr lang="ru-RU" sz="3100" dirty="0" smtClean="0">
                <a:latin typeface="Monotype Corsiva" panose="03010101010201010101" pitchFamily="66" charset="0"/>
              </a:rPr>
              <a:t>счастливыми. Методическая тема </a:t>
            </a:r>
            <a:r>
              <a:rPr lang="ru-RU" sz="3100" dirty="0" err="1" smtClean="0">
                <a:latin typeface="Monotype Corsiva" panose="03010101010201010101" pitchFamily="66" charset="0"/>
              </a:rPr>
              <a:t>Антониды</a:t>
            </a:r>
            <a:r>
              <a:rPr lang="ru-RU" sz="3100" dirty="0" smtClean="0">
                <a:latin typeface="Monotype Corsiva" panose="03010101010201010101" pitchFamily="66" charset="0"/>
              </a:rPr>
              <a:t> Леонидовны  «Развитие двигательной активности детей дошкольного возраста в процессе музыкально -ритмической деятельности».</a:t>
            </a:r>
          </a:p>
          <a:p>
            <a:endParaRPr lang="ru-RU" sz="3100" dirty="0">
              <a:latin typeface="Monotype Corsiva" panose="03010101010201010101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695" y="1010413"/>
            <a:ext cx="8551430" cy="5106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505916" y="9353297"/>
            <a:ext cx="9873017" cy="4017936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endParaRPr lang="ru-RU" sz="3100" dirty="0" smtClean="0">
              <a:latin typeface="Monotype Corsiva" panose="03010101010201010101" pitchFamily="66" charset="0"/>
            </a:endParaRPr>
          </a:p>
          <a:p>
            <a:pPr algn="just"/>
            <a:r>
              <a:rPr lang="ru-RU" sz="3100" dirty="0" smtClean="0">
                <a:latin typeface="Monotype Corsiva" panose="03010101010201010101" pitchFamily="66" charset="0"/>
              </a:rPr>
              <a:t>Воспитатель первой квалификационной категории </a:t>
            </a:r>
            <a:r>
              <a:rPr lang="ru-RU" sz="3100" b="1" dirty="0" smtClean="0">
                <a:latin typeface="Monotype Corsiva" panose="03010101010201010101" pitchFamily="66" charset="0"/>
              </a:rPr>
              <a:t>Суслова Анна Анатольевна  </a:t>
            </a:r>
            <a:r>
              <a:rPr lang="ru-RU" sz="3100" dirty="0" smtClean="0">
                <a:latin typeface="Monotype Corsiva" panose="03010101010201010101" pitchFamily="66" charset="0"/>
              </a:rPr>
              <a:t>с помощью метода </a:t>
            </a:r>
            <a:r>
              <a:rPr lang="ru-RU" sz="3100" dirty="0" err="1" smtClean="0">
                <a:latin typeface="Monotype Corsiva" panose="03010101010201010101" pitchFamily="66" charset="0"/>
              </a:rPr>
              <a:t>мнемотаблица</a:t>
            </a:r>
            <a:r>
              <a:rPr lang="ru-RU" sz="3100" dirty="0" smtClean="0">
                <a:latin typeface="Monotype Corsiva" panose="03010101010201010101" pitchFamily="66" charset="0"/>
              </a:rPr>
              <a:t> развивает речевое творчество воспитанников, процесс запоминания стихотворений проходит намного быстрее . Дети </a:t>
            </a:r>
            <a:r>
              <a:rPr lang="ru-RU" sz="3100" dirty="0">
                <a:latin typeface="Monotype Corsiva" panose="03010101010201010101" pitchFamily="66" charset="0"/>
              </a:rPr>
              <a:t>обучаются в интересной игровой </a:t>
            </a:r>
            <a:r>
              <a:rPr lang="ru-RU" sz="3100" dirty="0" smtClean="0">
                <a:latin typeface="Monotype Corsiva" panose="03010101010201010101" pitchFamily="66" charset="0"/>
              </a:rPr>
              <a:t>форме. Методическая тема Анны Анатольевны «</a:t>
            </a:r>
            <a:r>
              <a:rPr lang="ru-RU" sz="3100" dirty="0" err="1" smtClean="0">
                <a:latin typeface="Monotype Corsiva" panose="03010101010201010101" pitchFamily="66" charset="0"/>
              </a:rPr>
              <a:t>Мнемотаблица</a:t>
            </a:r>
            <a:r>
              <a:rPr lang="ru-RU" sz="3100" dirty="0" smtClean="0">
                <a:latin typeface="Monotype Corsiva" panose="03010101010201010101" pitchFamily="66" charset="0"/>
              </a:rPr>
              <a:t> - как метод речевого развития детей». </a:t>
            </a:r>
            <a:endParaRPr lang="ru-RU" sz="31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6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Downloads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42113" cy="154813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37783" y="645005"/>
            <a:ext cx="14429794" cy="4029707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r>
              <a:rPr lang="ru-RU" sz="4400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89676" y="967537"/>
            <a:ext cx="15493042" cy="1801945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pPr algn="ctr"/>
            <a:r>
              <a:rPr lang="ru-RU" sz="5200" b="1" dirty="0" smtClean="0">
                <a:solidFill>
                  <a:srgbClr val="C00000"/>
                </a:solidFill>
                <a:latin typeface="Monotype Corsiva" pitchFamily="66" charset="0"/>
              </a:rPr>
              <a:t>Современные  коррекционные технологии и методы в работе специалистов МБДОУ </a:t>
            </a:r>
            <a:endParaRPr lang="ru-RU" sz="5200" dirty="0"/>
          </a:p>
        </p:txBody>
      </p:sp>
      <p:pic>
        <p:nvPicPr>
          <p:cNvPr id="7" name="Содержимое 9" descr="G:\Всероссийский конкурс\фото\фото на конкурс\20180220_151900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527" y="3547769"/>
            <a:ext cx="5012455" cy="467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1239982" y="2580182"/>
            <a:ext cx="7478656" cy="6526315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3100" dirty="0" smtClean="0">
                <a:latin typeface="Monotype Corsiva" pitchFamily="66" charset="0"/>
              </a:rPr>
              <a:t>Педагог-психолог высшей квалификационной категории </a:t>
            </a:r>
            <a:r>
              <a:rPr lang="ru-RU" sz="3100" b="1" dirty="0" smtClean="0">
                <a:latin typeface="Monotype Corsiva" pitchFamily="66" charset="0"/>
              </a:rPr>
              <a:t>Иванова Александра Валерьевна </a:t>
            </a:r>
            <a:r>
              <a:rPr lang="ru-RU" sz="3100" dirty="0" smtClean="0">
                <a:latin typeface="Monotype Corsiva" pitchFamily="66" charset="0"/>
              </a:rPr>
              <a:t>применяет в работе  технологию сотрудничества. Александра Валерьевна обеспечивает комфортные условия развития личности ребенка. Приоритетное направление  -  коррекция личностных отношений, индивидуальный подход к воспитанникам. Методическая тема Александры Валерьевны «Технология сотрудничества - как ключевая технология в образовательном процессе  коррекции личностных отношений дошкольника»</a:t>
            </a:r>
            <a:endParaRPr lang="ru-RU" sz="3100" dirty="0">
              <a:latin typeface="Monotype Corsiva" pitchFamily="66" charset="0"/>
            </a:endParaRPr>
          </a:p>
        </p:txBody>
      </p:sp>
      <p:pic>
        <p:nvPicPr>
          <p:cNvPr id="9" name="Рисунок 8" descr="G:\Всероссийский конкурс\Фото коллектив\Бартанова Е.С..jpg"/>
          <p:cNvPicPr/>
          <p:nvPr/>
        </p:nvPicPr>
        <p:blipFill>
          <a:blip r:embed="rId4" cstate="print"/>
          <a:srcRect l="13720" r="14938"/>
          <a:stretch>
            <a:fillRect/>
          </a:stretch>
        </p:blipFill>
        <p:spPr bwMode="auto">
          <a:xfrm>
            <a:off x="2885891" y="9030768"/>
            <a:ext cx="4101099" cy="5536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189679" y="12256061"/>
            <a:ext cx="3797312" cy="801671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910800" y="8546974"/>
            <a:ext cx="5807838" cy="7357312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pPr algn="just"/>
            <a:r>
              <a:rPr lang="ru-RU" sz="3100" dirty="0" smtClean="0">
                <a:latin typeface="Monotype Corsiva" pitchFamily="66" charset="0"/>
              </a:rPr>
              <a:t>Учитель-логопед первой квалификационной категории </a:t>
            </a:r>
            <a:r>
              <a:rPr lang="ru-RU" sz="3100" b="1" dirty="0" err="1" smtClean="0">
                <a:latin typeface="Monotype Corsiva" pitchFamily="66" charset="0"/>
              </a:rPr>
              <a:t>Бартанова</a:t>
            </a:r>
            <a:r>
              <a:rPr lang="ru-RU" sz="3100" b="1" dirty="0" smtClean="0">
                <a:latin typeface="Monotype Corsiva" pitchFamily="66" charset="0"/>
              </a:rPr>
              <a:t> Евгения Сергеевна </a:t>
            </a:r>
            <a:r>
              <a:rPr lang="ru-RU" sz="3100" dirty="0" smtClean="0">
                <a:latin typeface="Monotype Corsiva" pitchFamily="66" charset="0"/>
              </a:rPr>
              <a:t>благодаря  внедрению методов: </a:t>
            </a:r>
            <a:r>
              <a:rPr lang="ru-RU" sz="3100" dirty="0" err="1" smtClean="0">
                <a:latin typeface="Monotype Corsiva" pitchFamily="66" charset="0"/>
              </a:rPr>
              <a:t>биоэнергопластики</a:t>
            </a:r>
            <a:r>
              <a:rPr lang="ru-RU" sz="3100" dirty="0" smtClean="0">
                <a:latin typeface="Monotype Corsiva" pitchFamily="66" charset="0"/>
              </a:rPr>
              <a:t>, </a:t>
            </a:r>
            <a:r>
              <a:rPr lang="ru-RU" sz="3100" dirty="0" err="1" smtClean="0">
                <a:latin typeface="Monotype Corsiva" pitchFamily="66" charset="0"/>
              </a:rPr>
              <a:t>цветотерапии</a:t>
            </a:r>
            <a:r>
              <a:rPr lang="ru-RU" sz="3100" dirty="0" smtClean="0">
                <a:latin typeface="Monotype Corsiva" pitchFamily="66" charset="0"/>
              </a:rPr>
              <a:t>, </a:t>
            </a:r>
            <a:r>
              <a:rPr lang="ru-RU" sz="3100" dirty="0" err="1" smtClean="0">
                <a:latin typeface="Monotype Corsiva" pitchFamily="66" charset="0"/>
              </a:rPr>
              <a:t>логоритмики</a:t>
            </a:r>
            <a:r>
              <a:rPr lang="ru-RU" sz="3100" dirty="0" smtClean="0">
                <a:latin typeface="Monotype Corsiva" pitchFamily="66" charset="0"/>
              </a:rPr>
              <a:t> поддерживает высокий темп коррекционной работы на занятиях для решения поставленных задач по преодолению нарушений  речи у детей. Методическая тема Евгении Сергеевны: «Использование  дистанционных  технологий в коррекционной работе с  детьми старшего дошкольного возраста». </a:t>
            </a:r>
            <a:endParaRPr lang="ru-RU" sz="3100" dirty="0">
              <a:latin typeface="Monotype Corsiva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412" r="33864"/>
          <a:stretch/>
        </p:blipFill>
        <p:spPr>
          <a:xfrm>
            <a:off x="3037783" y="3547769"/>
            <a:ext cx="2885959" cy="4676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775" y="9030767"/>
            <a:ext cx="5620025" cy="548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Downloads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42113" cy="154813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37783" y="645005"/>
            <a:ext cx="14429794" cy="4029707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r>
              <a:rPr lang="ru-RU" sz="4400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89679" y="12256061"/>
            <a:ext cx="3797312" cy="801671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85891" y="1773857"/>
            <a:ext cx="15948720" cy="14051452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pPr lvl="0" indent="449263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МБДОУ является </a:t>
            </a:r>
            <a:r>
              <a:rPr lang="ru-RU" sz="3600" b="1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региональной инновацио</a:t>
            </a:r>
            <a:r>
              <a:rPr lang="ru-RU" sz="36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нной  площадкой  тема</a:t>
            </a:r>
            <a:r>
              <a:rPr lang="ru-RU" sz="3600" b="1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36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«Разработка и апробация региональной модели научно –методического, организационно – педагогического сопровождения муниципальных систем профессионального самоопределения детей и молодежи». Распоряжение Министерства образования Иркутской области18.04.2015, срок действия  18.04.2015г- 18.04.2018 г.</a:t>
            </a:r>
            <a:endParaRPr lang="ru-RU" sz="3600" dirty="0">
              <a:latin typeface="Monotype Corsiva" pitchFamily="66" charset="0"/>
              <a:cs typeface="Arial" pitchFamily="34" charset="0"/>
            </a:endParaRPr>
          </a:p>
          <a:p>
            <a:pPr lvl="0" indent="449263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-  </a:t>
            </a:r>
            <a:r>
              <a:rPr lang="ru-RU" sz="3600" b="1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Региональная инновационная площадка</a:t>
            </a:r>
            <a:r>
              <a:rPr lang="ru-RU" sz="36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 ДПО ИРО  </a:t>
            </a:r>
            <a:endParaRPr lang="ru-RU" sz="3600" dirty="0">
              <a:latin typeface="Monotype Corsiva" pitchFamily="66" charset="0"/>
              <a:cs typeface="Arial" pitchFamily="34" charset="0"/>
            </a:endParaRPr>
          </a:p>
          <a:p>
            <a:pPr lvl="0" indent="449263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Направление: «Защита прав детей в дошкольной образовательной организации в рамках реализации национального проекта «Поддержка семей, имеющих детей»   Приказ  Министерства образования  Иркутской области  ГАУ ДПО ИРО  от 23.03.2020г. №35 </a:t>
            </a:r>
            <a:endParaRPr lang="ru-RU" sz="3600" dirty="0">
              <a:latin typeface="Monotype Corsiva" pitchFamily="66" charset="0"/>
              <a:cs typeface="Arial" pitchFamily="34" charset="0"/>
            </a:endParaRPr>
          </a:p>
          <a:p>
            <a:pPr lvl="0" indent="449263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Региональная экспертиза</a:t>
            </a:r>
            <a:r>
              <a:rPr lang="ru-RU" sz="36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лучших</a:t>
            </a:r>
            <a:r>
              <a:rPr lang="ru-RU" sz="36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педагогических и проектных практик</a:t>
            </a:r>
            <a:r>
              <a:rPr lang="ru-RU" sz="3600" dirty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представлен  проект по теме: «Активные формы работы методической службы с педагогическими кадрами в условиях реализации ФГОС». Распоряжение Министерства образования Иркутской области 14.04.2018 г.№264 м/р </a:t>
            </a:r>
            <a:r>
              <a:rPr lang="ru-RU" sz="3600" dirty="0" smtClean="0"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600" dirty="0" smtClean="0">
                <a:latin typeface="Monotype Corsiva" panose="03010101010201010101" pitchFamily="66" charset="0"/>
              </a:rPr>
              <a:t>     </a:t>
            </a:r>
            <a:r>
              <a:rPr lang="ru-RU" sz="3600" b="1" dirty="0" smtClean="0">
                <a:latin typeface="Monotype Corsiva" panose="03010101010201010101" pitchFamily="66" charset="0"/>
              </a:rPr>
              <a:t>Пилотная </a:t>
            </a:r>
            <a:r>
              <a:rPr lang="ru-RU" sz="3600" b="1" dirty="0">
                <a:latin typeface="Monotype Corsiva" panose="03010101010201010101" pitchFamily="66" charset="0"/>
              </a:rPr>
              <a:t>площадка </a:t>
            </a:r>
            <a:r>
              <a:rPr lang="ru-RU" sz="3600" dirty="0">
                <a:latin typeface="Monotype Corsiva" panose="03010101010201010101" pitchFamily="66" charset="0"/>
              </a:rPr>
              <a:t>«Фестиваль педагогических идей» в рамках мероприятий по апробации Парциальной образовательной программы по бурятскому языку для дошкольных образовательных организаций Иркутской </a:t>
            </a:r>
            <a:r>
              <a:rPr lang="ru-RU" sz="3600" dirty="0" smtClean="0">
                <a:latin typeface="Monotype Corsiva" panose="03010101010201010101" pitchFamily="66" charset="0"/>
              </a:rPr>
              <a:t>области, представлены сборники публикаций.</a:t>
            </a:r>
            <a:r>
              <a:rPr lang="ru-RU" sz="3600" dirty="0">
                <a:latin typeface="Monotype Corsiva" panose="03010101010201010101" pitchFamily="66" charset="0"/>
              </a:rPr>
              <a:t> </a:t>
            </a:r>
            <a:r>
              <a:rPr lang="ru-RU" sz="3600" dirty="0" smtClean="0">
                <a:latin typeface="Monotype Corsiva" panose="03010101010201010101" pitchFamily="66" charset="0"/>
              </a:rPr>
              <a:t>ГАУ </a:t>
            </a:r>
            <a:r>
              <a:rPr lang="ru-RU" sz="3600" dirty="0">
                <a:latin typeface="Monotype Corsiva" panose="03010101010201010101" pitchFamily="66" charset="0"/>
              </a:rPr>
              <a:t>ДПО ИРО «Институт развития образования Иркутской области</a:t>
            </a:r>
            <a:r>
              <a:rPr lang="ru-RU" sz="3600" dirty="0" smtClean="0">
                <a:latin typeface="Monotype Corsiva" panose="03010101010201010101" pitchFamily="66" charset="0"/>
              </a:rPr>
              <a:t>» </a:t>
            </a:r>
            <a:r>
              <a:rPr lang="ru-RU" sz="3600" dirty="0">
                <a:latin typeface="Monotype Corsiva" panose="03010101010201010101" pitchFamily="66" charset="0"/>
              </a:rPr>
              <a:t>26.05. </a:t>
            </a:r>
            <a:r>
              <a:rPr lang="ru-RU" sz="3600" dirty="0" smtClean="0">
                <a:latin typeface="Monotype Corsiva" panose="03010101010201010101" pitchFamily="66" charset="0"/>
              </a:rPr>
              <a:t>2021г.</a:t>
            </a:r>
          </a:p>
          <a:p>
            <a:r>
              <a:rPr lang="ru-RU" sz="3600" dirty="0" smtClean="0">
                <a:latin typeface="Monotype Corsiva" panose="03010101010201010101" pitchFamily="66" charset="0"/>
              </a:rPr>
              <a:t>    </a:t>
            </a:r>
            <a:r>
              <a:rPr lang="ru-RU" sz="3600" b="1" dirty="0">
                <a:latin typeface="Monotype Corsiva" panose="03010101010201010101" pitchFamily="66" charset="0"/>
              </a:rPr>
              <a:t>Ф</a:t>
            </a:r>
            <a:r>
              <a:rPr lang="ru-RU" sz="3600" b="1" dirty="0" smtClean="0">
                <a:latin typeface="Monotype Corsiva" panose="03010101010201010101" pitchFamily="66" charset="0"/>
              </a:rPr>
              <a:t>едеральная инновационная площадка</a:t>
            </a:r>
            <a:r>
              <a:rPr lang="ru-RU" sz="3600" dirty="0" smtClean="0">
                <a:latin typeface="Monotype Corsiva" panose="03010101010201010101" pitchFamily="66" charset="0"/>
              </a:rPr>
              <a:t> ФГБНУ «Институт изучения детства, семьи и воспитания Российской академии образования», срок действия с 01.03.2021г.-  31.12.2022г.Приказ от 01.03.2021г. №25.</a:t>
            </a:r>
          </a:p>
          <a:p>
            <a:r>
              <a:rPr lang="ru-RU" sz="3600" dirty="0" smtClean="0">
                <a:latin typeface="Monotype Corsiva" panose="03010101010201010101" pitchFamily="66" charset="0"/>
              </a:rPr>
              <a:t>Представлена методическая разработка, номинация «Труд», «От зернышка, до каравая», </a:t>
            </a:r>
            <a:r>
              <a:rPr lang="ru-RU" sz="3600" dirty="0" err="1">
                <a:latin typeface="Monotype Corsiva" panose="03010101010201010101" pitchFamily="66" charset="0"/>
              </a:rPr>
              <a:t>Т</a:t>
            </a:r>
            <a:r>
              <a:rPr lang="ru-RU" sz="3600" dirty="0" err="1" smtClean="0">
                <a:latin typeface="Monotype Corsiva" panose="03010101010201010101" pitchFamily="66" charset="0"/>
              </a:rPr>
              <a:t>угулханова</a:t>
            </a:r>
            <a:r>
              <a:rPr lang="ru-RU" sz="3600" dirty="0" smtClean="0">
                <a:latin typeface="Monotype Corsiva" panose="03010101010201010101" pitchFamily="66" charset="0"/>
              </a:rPr>
              <a:t> Ирина Владимировна, лауреат </a:t>
            </a:r>
            <a:r>
              <a:rPr lang="en-US" sz="3600" dirty="0" smtClean="0">
                <a:latin typeface="Monotype Corsiva" panose="03010101010201010101" pitchFamily="66" charset="0"/>
              </a:rPr>
              <a:t>I</a:t>
            </a:r>
            <a:r>
              <a:rPr lang="ru-RU" sz="3600" dirty="0" smtClean="0">
                <a:latin typeface="Monotype Corsiva" panose="03010101010201010101" pitchFamily="66" charset="0"/>
              </a:rPr>
              <a:t> тура 12.07.2021г.</a:t>
            </a:r>
            <a:endParaRPr lang="ru-RU" sz="3600" dirty="0">
              <a:latin typeface="Monotype Corsiva" panose="03010101010201010101" pitchFamily="66" charset="0"/>
            </a:endParaRPr>
          </a:p>
          <a:p>
            <a:endParaRPr lang="ru-RU" sz="3600" dirty="0">
              <a:latin typeface="Monotype Corsiva" panose="03010101010201010101" pitchFamily="66" charset="0"/>
            </a:endParaRPr>
          </a:p>
          <a:p>
            <a:pPr lvl="0" indent="449263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dirty="0"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9481" y="969907"/>
            <a:ext cx="13974117" cy="940171"/>
          </a:xfrm>
          <a:prstGeom prst="rect">
            <a:avLst/>
          </a:prstGeom>
          <a:noFill/>
        </p:spPr>
        <p:txBody>
          <a:bodyPr wrap="square" lIns="199559" tIns="99779" rIns="199559" bIns="99779" rtlCol="0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latin typeface="Monotype Corsiva" pitchFamily="66" charset="0"/>
              </a:rPr>
              <a:t>Инновационная деятельность в ДОУ </a:t>
            </a:r>
          </a:p>
        </p:txBody>
      </p:sp>
    </p:spTree>
    <p:extLst>
      <p:ext uri="{BB962C8B-B14F-4D97-AF65-F5344CB8AC3E}">
        <p14:creationId xmlns="" xmlns:p14="http://schemas.microsoft.com/office/powerpoint/2010/main" val="346230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Downloads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42113" cy="154813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37783" y="645005"/>
            <a:ext cx="14429794" cy="4029707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r>
              <a:rPr lang="ru-RU" sz="4400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89679" y="12256061"/>
            <a:ext cx="3797312" cy="801671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85891" y="806270"/>
            <a:ext cx="15796827" cy="10481244"/>
          </a:xfrm>
          <a:prstGeom prst="rect">
            <a:avLst/>
          </a:prstGeom>
          <a:noFill/>
        </p:spPr>
        <p:txBody>
          <a:bodyPr wrap="square" lIns="199559" tIns="99779" rIns="199559" bIns="99779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Участие педагогов в мероприятиях различного уровня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2018-2019 у/год</a:t>
            </a:r>
            <a:r>
              <a:rPr lang="ru-RU" sz="4400" dirty="0" smtClean="0"/>
              <a:t> </a:t>
            </a:r>
          </a:p>
          <a:p>
            <a:pPr algn="ctr"/>
            <a:endParaRPr lang="ru-RU" sz="3500" b="1" u="sng" dirty="0" smtClean="0">
              <a:latin typeface="Monotype Corsiva" pitchFamily="66" charset="0"/>
            </a:endParaRPr>
          </a:p>
          <a:p>
            <a:pPr algn="ctr"/>
            <a:r>
              <a:rPr lang="ru-RU" sz="3500" b="1" u="sng" dirty="0" smtClean="0">
                <a:latin typeface="Monotype Corsiva" pitchFamily="66" charset="0"/>
              </a:rPr>
              <a:t>Федеральный уровень,  очный этап «Всероссийского мастер-класса учителей родных, включая русский, языков»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500" b="1" dirty="0" err="1" smtClean="0">
                <a:latin typeface="Monotype Corsiva" pitchFamily="66" charset="0"/>
              </a:rPr>
              <a:t>Б</a:t>
            </a:r>
            <a:r>
              <a:rPr lang="ru-RU" sz="3500" dirty="0" err="1" smtClean="0">
                <a:latin typeface="Monotype Corsiva" pitchFamily="66" charset="0"/>
              </a:rPr>
              <a:t>альхаева</a:t>
            </a:r>
            <a:r>
              <a:rPr lang="ru-RU" sz="3500" dirty="0" smtClean="0">
                <a:latin typeface="Monotype Corsiva" pitchFamily="66" charset="0"/>
              </a:rPr>
              <a:t>  А.Х. – педагог дополнительного образования - Диплом победителя в номинации «За формирование интереса к родному языку».</a:t>
            </a:r>
          </a:p>
          <a:p>
            <a:pPr algn="just"/>
            <a:r>
              <a:rPr lang="ru-RU" sz="3500" b="1" u="sng" dirty="0" smtClean="0">
                <a:latin typeface="Monotype Corsiva" pitchFamily="66" charset="0"/>
              </a:rPr>
              <a:t>Муниципальный этап Всероссийского конкурса «Учитель года –воспитатель года 2018»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100" dirty="0" err="1" smtClean="0">
                <a:latin typeface="Monotype Corsiva" pitchFamily="66" charset="0"/>
              </a:rPr>
              <a:t>Тугулханова</a:t>
            </a:r>
            <a:r>
              <a:rPr lang="ru-RU" sz="3100" dirty="0" smtClean="0">
                <a:latin typeface="Monotype Corsiva" pitchFamily="66" charset="0"/>
              </a:rPr>
              <a:t>  И.В., воспитатель – Диплом 2 степени.</a:t>
            </a:r>
            <a:r>
              <a:rPr lang="ru-RU" sz="3100" dirty="0" smtClean="0"/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500" b="1" u="sng" dirty="0" smtClean="0">
                <a:latin typeface="Monotype Corsiva" pitchFamily="66" charset="0"/>
              </a:rPr>
              <a:t>Муниципальная конференция «ФГОС дошкольного образования: итоги введения, практика управления, перспективы реализации»: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500" u="sng" dirty="0" err="1" smtClean="0">
                <a:latin typeface="Monotype Corsiva" pitchFamily="66" charset="0"/>
              </a:rPr>
              <a:t>Бартанова</a:t>
            </a:r>
            <a:r>
              <a:rPr lang="ru-RU" sz="3500" u="sng" dirty="0" smtClean="0">
                <a:latin typeface="Monotype Corsiva" pitchFamily="66" charset="0"/>
              </a:rPr>
              <a:t>  Е.С., </a:t>
            </a:r>
            <a:r>
              <a:rPr lang="ru-RU" sz="3100" dirty="0" smtClean="0">
                <a:latin typeface="Monotype Corsiva" pitchFamily="66" charset="0"/>
              </a:rPr>
              <a:t>учитель- логопед –  победитель в номинации «Лучший доклад»;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100" dirty="0" smtClean="0">
                <a:latin typeface="Monotype Corsiva" pitchFamily="66" charset="0"/>
              </a:rPr>
              <a:t> </a:t>
            </a:r>
            <a:r>
              <a:rPr lang="ru-RU" sz="3100" dirty="0" err="1" smtClean="0">
                <a:latin typeface="Monotype Corsiva" pitchFamily="66" charset="0"/>
              </a:rPr>
              <a:t>Шастина</a:t>
            </a:r>
            <a:r>
              <a:rPr lang="ru-RU" sz="3100" dirty="0" smtClean="0">
                <a:latin typeface="Monotype Corsiva" pitchFamily="66" charset="0"/>
              </a:rPr>
              <a:t> Е.В.., музыкальный руководитель -  победитель в номинации «Педагогическое мастерство»;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100" dirty="0" smtClean="0">
                <a:latin typeface="Monotype Corsiva" pitchFamily="66" charset="0"/>
              </a:rPr>
              <a:t> </a:t>
            </a:r>
            <a:r>
              <a:rPr lang="ru-RU" sz="3100" dirty="0" err="1" smtClean="0">
                <a:latin typeface="Monotype Corsiva" pitchFamily="66" charset="0"/>
              </a:rPr>
              <a:t>Корнило</a:t>
            </a:r>
            <a:r>
              <a:rPr lang="ru-RU" sz="3100" dirty="0" smtClean="0">
                <a:latin typeface="Monotype Corsiva" pitchFamily="66" charset="0"/>
              </a:rPr>
              <a:t> Л.Н., воспитатель 1 </a:t>
            </a:r>
            <a:r>
              <a:rPr lang="ru-RU" sz="3100" dirty="0" err="1" smtClean="0">
                <a:latin typeface="Monotype Corsiva" pitchFamily="66" charset="0"/>
              </a:rPr>
              <a:t>подг</a:t>
            </a:r>
            <a:r>
              <a:rPr lang="ru-RU" sz="3100" dirty="0" smtClean="0">
                <a:latin typeface="Monotype Corsiva" pitchFamily="66" charset="0"/>
              </a:rPr>
              <a:t>. гр. – победитель в номинации «Самый активный педагог»;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100" dirty="0" err="1" smtClean="0">
                <a:latin typeface="Monotype Corsiva" pitchFamily="66" charset="0"/>
              </a:rPr>
              <a:t>Банаева</a:t>
            </a:r>
            <a:r>
              <a:rPr lang="ru-RU" sz="3100" dirty="0" smtClean="0">
                <a:latin typeface="Monotype Corsiva" pitchFamily="66" charset="0"/>
              </a:rPr>
              <a:t> Л.А., инструктор по физической культуре -  победитель в номинации «Лучший доклад».</a:t>
            </a:r>
          </a:p>
          <a:p>
            <a:pPr>
              <a:buFont typeface="Wingdings" pitchFamily="2" charset="2"/>
              <a:buChar char="§"/>
            </a:pPr>
            <a:endParaRPr lang="ru-RU" sz="3100" dirty="0" smtClean="0">
              <a:latin typeface="Monotype Corsiva" pitchFamily="66" charset="0"/>
            </a:endParaRPr>
          </a:p>
          <a:p>
            <a:pPr algn="ctr"/>
            <a:endParaRPr lang="ru-RU" sz="3500" b="1" u="sng" dirty="0" smtClean="0">
              <a:latin typeface="Monotype Corsiva" pitchFamily="66" charset="0"/>
            </a:endParaRPr>
          </a:p>
          <a:p>
            <a:pPr algn="ctr"/>
            <a:endParaRPr lang="ru-RU" sz="4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IMG_1831.JPG"/>
          <p:cNvPicPr>
            <a:picLocks noChangeAspect="1"/>
          </p:cNvPicPr>
          <p:nvPr/>
        </p:nvPicPr>
        <p:blipFill>
          <a:blip r:embed="rId3" cstate="print"/>
          <a:srcRect l="37037"/>
          <a:stretch>
            <a:fillRect/>
          </a:stretch>
        </p:blipFill>
        <p:spPr>
          <a:xfrm>
            <a:off x="11929034" y="9900889"/>
            <a:ext cx="4663973" cy="45214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/>
            <a:extrusionClr>
              <a:srgbClr val="000000"/>
            </a:extrusionClr>
          </a:sp3d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6" r="-466" b="3286"/>
          <a:stretch/>
        </p:blipFill>
        <p:spPr bwMode="auto">
          <a:xfrm>
            <a:off x="4491602" y="9694956"/>
            <a:ext cx="6678037" cy="5116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FFFFCC"/>
            </a:solidFill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Downloads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42113" cy="154813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37783" y="645005"/>
            <a:ext cx="14429794" cy="4029707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r>
              <a:rPr lang="ru-RU" sz="4400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89679" y="12256061"/>
            <a:ext cx="3797312" cy="801671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1568" y="322475"/>
            <a:ext cx="13974117" cy="1555724"/>
          </a:xfrm>
          <a:prstGeom prst="rect">
            <a:avLst/>
          </a:prstGeom>
          <a:noFill/>
        </p:spPr>
        <p:txBody>
          <a:bodyPr wrap="square" lIns="199559" tIns="99779" rIns="199559" bIns="99779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Участие педагогов в мероприятиях различного уровня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2019 -2020 у/год.</a:t>
            </a:r>
            <a:endParaRPr lang="ru-RU" sz="4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89676" y="1935123"/>
            <a:ext cx="15796827" cy="13282011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pPr algn="ctr"/>
            <a:r>
              <a:rPr lang="ru-RU" sz="3500" b="1" u="sng" dirty="0" smtClean="0">
                <a:latin typeface="Monotype Corsiva" pitchFamily="66" charset="0"/>
              </a:rPr>
              <a:t>Областной конкурс программ сопровождения профессионального самоопределения обучающихся организаций общего и дополнительного образования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500" b="1" u="sng" dirty="0" smtClean="0">
                <a:latin typeface="Monotype Corsiva" pitchFamily="66" charset="0"/>
              </a:rPr>
              <a:t> </a:t>
            </a:r>
            <a:r>
              <a:rPr lang="ru-RU" sz="3100" dirty="0" smtClean="0">
                <a:latin typeface="Monotype Corsiva" pitchFamily="66" charset="0"/>
              </a:rPr>
              <a:t>Представлена образовательная программа воспитателя </a:t>
            </a:r>
            <a:r>
              <a:rPr lang="ru-RU" sz="3100" dirty="0" err="1" smtClean="0">
                <a:latin typeface="Monotype Corsiva" pitchFamily="66" charset="0"/>
              </a:rPr>
              <a:t>Тугулхановой</a:t>
            </a:r>
            <a:r>
              <a:rPr lang="ru-RU" sz="3100" dirty="0" smtClean="0">
                <a:latin typeface="Monotype Corsiva" pitchFamily="66" charset="0"/>
              </a:rPr>
              <a:t> И.В. по теме: «Региональный компонент, как условие  развития интереса детей к сельскохозяйственным профессиям» – диплом 3 степени;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100" dirty="0" smtClean="0">
                <a:latin typeface="Monotype Corsiva" pitchFamily="66" charset="0"/>
              </a:rPr>
              <a:t> Представлена образовательная программа «Ребенок в мире сельскохозяйственных профессий» – авторский коллектив педагогов ДОУ 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100" dirty="0" err="1" smtClean="0">
                <a:latin typeface="Monotype Corsiva" pitchFamily="66" charset="0"/>
              </a:rPr>
              <a:t>Тапхаева</a:t>
            </a:r>
            <a:r>
              <a:rPr lang="ru-RU" sz="3100" dirty="0" smtClean="0">
                <a:latin typeface="Monotype Corsiva" pitchFamily="66" charset="0"/>
              </a:rPr>
              <a:t> </a:t>
            </a:r>
            <a:r>
              <a:rPr lang="ru-RU" sz="3100" dirty="0" err="1" smtClean="0">
                <a:latin typeface="Monotype Corsiva" pitchFamily="66" charset="0"/>
              </a:rPr>
              <a:t>Антонида</a:t>
            </a:r>
            <a:r>
              <a:rPr lang="ru-RU" sz="3100" dirty="0" smtClean="0">
                <a:latin typeface="Monotype Corsiva" pitchFamily="66" charset="0"/>
              </a:rPr>
              <a:t> Леонидовна , музыкальный руководитель - сертификат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100" dirty="0" err="1" smtClean="0">
                <a:latin typeface="Monotype Corsiva" pitchFamily="66" charset="0"/>
              </a:rPr>
              <a:t>Гурбатова</a:t>
            </a:r>
            <a:r>
              <a:rPr lang="ru-RU" sz="3100" dirty="0" smtClean="0">
                <a:latin typeface="Monotype Corsiva" pitchFamily="66" charset="0"/>
              </a:rPr>
              <a:t> Елена Викторовна, воспитатель - сертификат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100" dirty="0" smtClean="0">
                <a:latin typeface="Monotype Corsiva" pitchFamily="66" charset="0"/>
              </a:rPr>
              <a:t>Скворцова Екатерина Георгиевна, музыкальный руководитель - сертификат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100" dirty="0" err="1" smtClean="0">
                <a:latin typeface="Monotype Corsiva" pitchFamily="66" charset="0"/>
              </a:rPr>
              <a:t>Мененова</a:t>
            </a:r>
            <a:r>
              <a:rPr lang="ru-RU" sz="3100" dirty="0" smtClean="0">
                <a:latin typeface="Monotype Corsiva" pitchFamily="66" charset="0"/>
              </a:rPr>
              <a:t> Екатерина Семеновна, воспитатель - сертификат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100" dirty="0" err="1" smtClean="0">
                <a:latin typeface="Monotype Corsiva" pitchFamily="66" charset="0"/>
              </a:rPr>
              <a:t>Кунгурова</a:t>
            </a:r>
            <a:r>
              <a:rPr lang="ru-RU" sz="3100" dirty="0" smtClean="0">
                <a:latin typeface="Monotype Corsiva" pitchFamily="66" charset="0"/>
              </a:rPr>
              <a:t> Марина Семеновна, воспитатель - сертификат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100" dirty="0" err="1" smtClean="0">
                <a:latin typeface="Monotype Corsiva" pitchFamily="66" charset="0"/>
              </a:rPr>
              <a:t>Баларьева</a:t>
            </a:r>
            <a:r>
              <a:rPr lang="ru-RU" sz="3100" dirty="0" smtClean="0">
                <a:latin typeface="Monotype Corsiva" pitchFamily="66" charset="0"/>
              </a:rPr>
              <a:t> Инна Константиновна, воспитатель - сертификат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100" dirty="0" smtClean="0">
                <a:latin typeface="Monotype Corsiva" pitchFamily="66" charset="0"/>
              </a:rPr>
              <a:t>Васильева Людмила </a:t>
            </a:r>
            <a:r>
              <a:rPr lang="ru-RU" sz="3100" dirty="0" err="1" smtClean="0">
                <a:latin typeface="Monotype Corsiva" pitchFamily="66" charset="0"/>
              </a:rPr>
              <a:t>Молотовна</a:t>
            </a:r>
            <a:r>
              <a:rPr lang="ru-RU" sz="3100" dirty="0" smtClean="0">
                <a:latin typeface="Monotype Corsiva" pitchFamily="66" charset="0"/>
              </a:rPr>
              <a:t>, воспитатель - сертификат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100" dirty="0" err="1" smtClean="0">
                <a:latin typeface="Monotype Corsiva" pitchFamily="66" charset="0"/>
              </a:rPr>
              <a:t>Бартанова</a:t>
            </a:r>
            <a:r>
              <a:rPr lang="ru-RU" sz="3100" dirty="0" smtClean="0">
                <a:latin typeface="Monotype Corsiva" pitchFamily="66" charset="0"/>
              </a:rPr>
              <a:t> Евгения Сергеевна, учитель-логопед – сертификат</a:t>
            </a:r>
          </a:p>
          <a:p>
            <a:pPr algn="just"/>
            <a:r>
              <a:rPr lang="ru-RU" sz="3500" b="1" dirty="0" smtClean="0">
                <a:latin typeface="Monotype Corsiva" pitchFamily="66" charset="0"/>
              </a:rPr>
              <a:t>Районный заочный конкурс «На лучшую методическую разработку»</a:t>
            </a:r>
            <a:r>
              <a:rPr lang="ru-RU" sz="3500" dirty="0" smtClean="0"/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100" dirty="0" err="1" smtClean="0">
                <a:latin typeface="Monotype Corsiva" pitchFamily="66" charset="0"/>
              </a:rPr>
              <a:t>Тумурхонова</a:t>
            </a:r>
            <a:r>
              <a:rPr lang="ru-RU" sz="3100" dirty="0" smtClean="0">
                <a:latin typeface="Monotype Corsiva" pitchFamily="66" charset="0"/>
              </a:rPr>
              <a:t> Ольга Валерьевна, воспитатель -диплом 2 степени;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100" dirty="0" smtClean="0">
                <a:latin typeface="Monotype Corsiva" pitchFamily="66" charset="0"/>
              </a:rPr>
              <a:t>Скворцова Екатерина Георгиевна, музыкальный руководитель – сертификат;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100" dirty="0" smtClean="0">
                <a:latin typeface="Monotype Corsiva" pitchFamily="66" charset="0"/>
              </a:rPr>
              <a:t>Васильева Людмила </a:t>
            </a:r>
            <a:r>
              <a:rPr lang="ru-RU" sz="3100" dirty="0" err="1" smtClean="0">
                <a:latin typeface="Monotype Corsiva" pitchFamily="66" charset="0"/>
              </a:rPr>
              <a:t>Молотовна</a:t>
            </a:r>
            <a:r>
              <a:rPr lang="ru-RU" sz="3100" dirty="0" smtClean="0">
                <a:latin typeface="Monotype Corsiva" pitchFamily="66" charset="0"/>
              </a:rPr>
              <a:t>, воспитатель – сертификат.</a:t>
            </a:r>
          </a:p>
          <a:p>
            <a:pPr algn="just"/>
            <a:r>
              <a:rPr lang="ru-RU" sz="3500" b="1" u="sng" dirty="0" smtClean="0">
                <a:latin typeface="Monotype Corsiva" pitchFamily="66" charset="0"/>
              </a:rPr>
              <a:t>Муниципальный этап  окружного конкурса в рамках месячника, посвященного бурятскому языку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500" u="sng" dirty="0" smtClean="0">
                <a:latin typeface="Monotype Corsiva" pitchFamily="66" charset="0"/>
              </a:rPr>
              <a:t>Васильева Людмила </a:t>
            </a:r>
            <a:r>
              <a:rPr lang="ru-RU" sz="3500" u="sng" dirty="0" err="1" smtClean="0">
                <a:latin typeface="Monotype Corsiva" pitchFamily="66" charset="0"/>
              </a:rPr>
              <a:t>Молотовна</a:t>
            </a:r>
            <a:r>
              <a:rPr lang="ru-RU" sz="3500" u="sng" dirty="0" smtClean="0">
                <a:latin typeface="Monotype Corsiva" pitchFamily="66" charset="0"/>
              </a:rPr>
              <a:t>, воспитатель</a:t>
            </a:r>
            <a:r>
              <a:rPr lang="ru-RU" sz="3500" dirty="0" smtClean="0">
                <a:latin typeface="Monotype Corsiva" pitchFamily="66" charset="0"/>
              </a:rPr>
              <a:t> – сертификат;</a:t>
            </a:r>
            <a:endParaRPr lang="ru-RU" sz="3500" u="sng" dirty="0" smtClean="0">
              <a:latin typeface="Monotype Corsiva" pitchFamily="66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3500" u="sng" dirty="0" err="1" smtClean="0">
                <a:latin typeface="Monotype Corsiva" pitchFamily="66" charset="0"/>
              </a:rPr>
              <a:t>Бальхаева</a:t>
            </a:r>
            <a:r>
              <a:rPr lang="ru-RU" sz="3500" u="sng" dirty="0" smtClean="0">
                <a:latin typeface="Monotype Corsiva" pitchFamily="66" charset="0"/>
              </a:rPr>
              <a:t> Аграфена </a:t>
            </a:r>
            <a:r>
              <a:rPr lang="ru-RU" sz="3500" u="sng" dirty="0" err="1" smtClean="0">
                <a:latin typeface="Monotype Corsiva" pitchFamily="66" charset="0"/>
              </a:rPr>
              <a:t>Халмактановна</a:t>
            </a:r>
            <a:r>
              <a:rPr lang="ru-RU" sz="3500" u="sng" dirty="0" smtClean="0">
                <a:latin typeface="Monotype Corsiva" pitchFamily="66" charset="0"/>
              </a:rPr>
              <a:t>, воспитатель</a:t>
            </a:r>
            <a:r>
              <a:rPr lang="ru-RU" sz="3500" dirty="0" smtClean="0">
                <a:latin typeface="Monotype Corsiva" pitchFamily="66" charset="0"/>
              </a:rPr>
              <a:t> – сертификат.</a:t>
            </a:r>
            <a:endParaRPr lang="ru-RU" sz="3500" u="sng" dirty="0" smtClean="0">
              <a:latin typeface="Monotype Corsiva" pitchFamily="66" charset="0"/>
            </a:endParaRPr>
          </a:p>
          <a:p>
            <a:endParaRPr lang="ru-RU" sz="3500" b="1" u="sng" dirty="0" smtClean="0">
              <a:latin typeface="Monotype Corsiva" pitchFamily="66" charset="0"/>
            </a:endParaRPr>
          </a:p>
          <a:p>
            <a:endParaRPr lang="ru-RU" sz="3500" b="1" dirty="0" smtClean="0">
              <a:latin typeface="Monotype Corsiva" pitchFamily="66" charset="0"/>
            </a:endParaRPr>
          </a:p>
          <a:p>
            <a:endParaRPr lang="ru-RU" sz="3500" b="1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Downloads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42113" cy="154813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37783" y="645005"/>
            <a:ext cx="14429794" cy="4029707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r>
              <a:rPr lang="ru-RU" sz="4400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89679" y="12256061"/>
            <a:ext cx="3797312" cy="801671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30213" y="1773857"/>
            <a:ext cx="16404398" cy="3125384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pPr algn="ctr"/>
            <a:r>
              <a:rPr lang="ru-RU" sz="3500" b="1" u="sng" dirty="0" smtClean="0">
                <a:latin typeface="Monotype Corsiva" pitchFamily="66" charset="0"/>
              </a:rPr>
              <a:t>Муниципальный районный семинар- практикум  </a:t>
            </a:r>
            <a:r>
              <a:rPr lang="ru-RU" sz="3100" b="1" u="sng" dirty="0" smtClean="0">
                <a:latin typeface="Monotype Corsiva" pitchFamily="66" charset="0"/>
              </a:rPr>
              <a:t>(Сайт </a:t>
            </a:r>
            <a:r>
              <a:rPr lang="en-US" sz="3100" b="1" u="sng" dirty="0" smtClean="0">
                <a:latin typeface="Monotype Corsiva" pitchFamily="66" charset="0"/>
              </a:rPr>
              <a:t>https://sites.google.com/view/bohandetsad1</a:t>
            </a:r>
            <a:r>
              <a:rPr lang="ru-RU" sz="3100" b="1" u="sng" dirty="0" smtClean="0">
                <a:latin typeface="Monotype Corsiva" pitchFamily="66" charset="0"/>
              </a:rPr>
              <a:t>)</a:t>
            </a:r>
            <a:r>
              <a:rPr lang="ru-RU" sz="3100" dirty="0" smtClean="0">
                <a:latin typeface="Monotype Corsiva" pitchFamily="66" charset="0"/>
              </a:rPr>
              <a:t> </a:t>
            </a:r>
            <a:r>
              <a:rPr lang="ru-RU" sz="3100" b="1" dirty="0" smtClean="0">
                <a:latin typeface="Monotype Corsiva" pitchFamily="66" charset="0"/>
              </a:rPr>
              <a:t>по теме:«Использование современных«методов и технологий  в речевом развитии детей старшего дошкольного возраста»</a:t>
            </a:r>
          </a:p>
          <a:p>
            <a:pPr algn="ctr"/>
            <a:endParaRPr lang="ru-RU" sz="3100" b="1" dirty="0" smtClean="0">
              <a:latin typeface="Monotype Corsiva" pitchFamily="66" charset="0"/>
            </a:endParaRPr>
          </a:p>
          <a:p>
            <a:pPr algn="ctr"/>
            <a:endParaRPr lang="ru-RU" sz="3100" b="1" dirty="0" smtClean="0">
              <a:latin typeface="Monotype Corsiva" pitchFamily="66" charset="0"/>
            </a:endParaRPr>
          </a:p>
          <a:p>
            <a:pPr algn="ctr"/>
            <a:endParaRPr lang="ru-RU" sz="3100" b="1" dirty="0" smtClean="0"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1568" y="322475"/>
            <a:ext cx="13974117" cy="1555724"/>
          </a:xfrm>
          <a:prstGeom prst="rect">
            <a:avLst/>
          </a:prstGeom>
          <a:noFill/>
        </p:spPr>
        <p:txBody>
          <a:bodyPr wrap="square" lIns="199559" tIns="99779" rIns="199559" bIns="99779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Участие педагогов в мероприятиях различного уровня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2020 - 2021 у/год</a:t>
            </a:r>
            <a:endParaRPr lang="ru-RU" sz="4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85891" y="3386505"/>
            <a:ext cx="15948720" cy="10527410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100" dirty="0" smtClean="0">
                <a:latin typeface="Monotype Corsiva" pitchFamily="66" charset="0"/>
                <a:ea typeface="Times New Roman"/>
              </a:rPr>
              <a:t>Сообщение из опыта работы по теме: «Использование символической аналогии для </a:t>
            </a:r>
            <a:r>
              <a:rPr lang="ru-RU" sz="3100" dirty="0" err="1" smtClean="0">
                <a:latin typeface="Monotype Corsiva" pitchFamily="66" charset="0"/>
                <a:ea typeface="Times New Roman"/>
              </a:rPr>
              <a:t>пересказывания</a:t>
            </a:r>
            <a:r>
              <a:rPr lang="ru-RU" sz="3100" dirty="0" smtClean="0">
                <a:latin typeface="Monotype Corsiva" pitchFamily="66" charset="0"/>
                <a:ea typeface="Times New Roman"/>
              </a:rPr>
              <a:t> сказок и рассказов»</a:t>
            </a:r>
          </a:p>
          <a:p>
            <a:pPr>
              <a:buFont typeface="Wingdings" pitchFamily="2" charset="2"/>
              <a:buChar char="§"/>
            </a:pPr>
            <a:r>
              <a:rPr lang="ru-RU" sz="3100" dirty="0" smtClean="0">
                <a:latin typeface="Monotype Corsiva" pitchFamily="66" charset="0"/>
              </a:rPr>
              <a:t>Видеоролик «Минутка восхищения» – творческая мастерская педагогов «Нетрадиционное дидактическое  оборудование в центре развития речи детей»</a:t>
            </a:r>
          </a:p>
          <a:p>
            <a:r>
              <a:rPr lang="ru-RU" sz="3500" b="1" u="sng" dirty="0" smtClean="0">
                <a:latin typeface="Monotype Corsiva" pitchFamily="66" charset="0"/>
              </a:rPr>
              <a:t>Муниципальный единый методический день (сентябрь 2020г.</a:t>
            </a:r>
            <a:r>
              <a:rPr lang="ru-RU" sz="3500" u="sng" dirty="0" smtClean="0">
                <a:latin typeface="Monotype Corsiva" pitchFamily="66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ru-RU" sz="3500" u="sng" dirty="0" smtClean="0">
                <a:latin typeface="Monotype Corsiva" pitchFamily="66" charset="0"/>
              </a:rPr>
              <a:t>«</a:t>
            </a:r>
            <a:r>
              <a:rPr lang="ru-RU" sz="3100" dirty="0" smtClean="0">
                <a:latin typeface="Monotype Corsiva" pitchFamily="66" charset="0"/>
              </a:rPr>
              <a:t>Занимательные блоки </a:t>
            </a:r>
            <a:r>
              <a:rPr lang="ru-RU" sz="3100" dirty="0" err="1" smtClean="0">
                <a:latin typeface="Monotype Corsiva" pitchFamily="66" charset="0"/>
              </a:rPr>
              <a:t>Дьенеша</a:t>
            </a:r>
            <a:r>
              <a:rPr lang="ru-RU" sz="3100" dirty="0" smtClean="0">
                <a:latin typeface="Monotype Corsiva" pitchFamily="66" charset="0"/>
              </a:rPr>
              <a:t> в математическом развитии  детей» – из опыта работы- воспитатель  2 старшей группы </a:t>
            </a:r>
            <a:r>
              <a:rPr lang="ru-RU" sz="3100" dirty="0" err="1" smtClean="0">
                <a:latin typeface="Monotype Corsiva" pitchFamily="66" charset="0"/>
              </a:rPr>
              <a:t>Гурбатова</a:t>
            </a:r>
            <a:r>
              <a:rPr lang="ru-RU" sz="3100" dirty="0" smtClean="0">
                <a:latin typeface="Monotype Corsiva" pitchFamily="66" charset="0"/>
              </a:rPr>
              <a:t> Е.В.</a:t>
            </a:r>
          </a:p>
          <a:p>
            <a:pPr>
              <a:buFont typeface="Wingdings" pitchFamily="2" charset="2"/>
              <a:buChar char="§"/>
            </a:pPr>
            <a:r>
              <a:rPr lang="ru-RU" sz="3100" dirty="0" smtClean="0">
                <a:latin typeface="Monotype Corsiva" pitchFamily="66" charset="0"/>
              </a:rPr>
              <a:t> «</a:t>
            </a:r>
            <a:r>
              <a:rPr lang="ru-RU" sz="3100" dirty="0" err="1" smtClean="0">
                <a:latin typeface="Monotype Corsiva" pitchFamily="66" charset="0"/>
              </a:rPr>
              <a:t>Мнемотаблица</a:t>
            </a:r>
            <a:r>
              <a:rPr lang="ru-RU" sz="3100" dirty="0" smtClean="0">
                <a:latin typeface="Monotype Corsiva" pitchFamily="66" charset="0"/>
              </a:rPr>
              <a:t> как метод речевого развития» - из опыта работы воспитателя Сусловой А.А.</a:t>
            </a:r>
          </a:p>
          <a:p>
            <a:r>
              <a:rPr lang="ru-RU" sz="3500" b="1" u="sng" dirty="0" smtClean="0">
                <a:latin typeface="Monotype Corsiva" pitchFamily="66" charset="0"/>
              </a:rPr>
              <a:t>Муниципальный уровень ,конкурс «Воспитатель года 2020»</a:t>
            </a:r>
          </a:p>
          <a:p>
            <a:pPr>
              <a:buFont typeface="Wingdings" pitchFamily="2" charset="2"/>
              <a:buChar char="§"/>
            </a:pPr>
            <a:r>
              <a:rPr lang="ru-RU" sz="3100" dirty="0" smtClean="0">
                <a:latin typeface="Monotype Corsiva" pitchFamily="66" charset="0"/>
              </a:rPr>
              <a:t>Воспитатель  Суслова А.А. </a:t>
            </a:r>
          </a:p>
          <a:p>
            <a:r>
              <a:rPr lang="ru-RU" sz="3500" b="1" u="sng" dirty="0" smtClean="0">
                <a:latin typeface="Monotype Corsiva" pitchFamily="66" charset="0"/>
              </a:rPr>
              <a:t>Региональный, г. </a:t>
            </a:r>
            <a:r>
              <a:rPr lang="ru-RU" sz="3500" b="1" u="sng" dirty="0" err="1" smtClean="0">
                <a:latin typeface="Monotype Corsiva" pitchFamily="66" charset="0"/>
              </a:rPr>
              <a:t>Ангарск</a:t>
            </a:r>
            <a:r>
              <a:rPr lang="ru-RU" sz="3500" b="1" u="sng" dirty="0" smtClean="0">
                <a:latin typeface="Monotype Corsiva" pitchFamily="66" charset="0"/>
              </a:rPr>
              <a:t> «Конкурс сценариев и конспектов разных видов и форм </a:t>
            </a:r>
            <a:r>
              <a:rPr lang="ru-RU" sz="3100" dirty="0" smtClean="0">
                <a:latin typeface="Monotype Corsiva" pitchFamily="66" charset="0"/>
              </a:rPr>
              <a:t>организации образовательной деятельности  с воспитанниками дошкольного возраста «С русским языком – к взаимопониманию» </a:t>
            </a:r>
          </a:p>
          <a:p>
            <a:pPr>
              <a:buFont typeface="Wingdings" pitchFamily="2" charset="2"/>
              <a:buChar char="§"/>
            </a:pPr>
            <a:r>
              <a:rPr lang="ru-RU" sz="3100" dirty="0" smtClean="0">
                <a:latin typeface="Monotype Corsiva" pitchFamily="66" charset="0"/>
              </a:rPr>
              <a:t>воспитатели: </a:t>
            </a:r>
            <a:r>
              <a:rPr lang="ru-RU" sz="3100" dirty="0" err="1" smtClean="0">
                <a:latin typeface="Monotype Corsiva" pitchFamily="66" charset="0"/>
              </a:rPr>
              <a:t>Корнило</a:t>
            </a:r>
            <a:r>
              <a:rPr lang="ru-RU" sz="3100" dirty="0" smtClean="0">
                <a:latin typeface="Monotype Corsiva" pitchFamily="66" charset="0"/>
              </a:rPr>
              <a:t> Л.Н.,  </a:t>
            </a:r>
            <a:r>
              <a:rPr lang="ru-RU" sz="3100" dirty="0" err="1" smtClean="0">
                <a:latin typeface="Monotype Corsiva" pitchFamily="66" charset="0"/>
              </a:rPr>
              <a:t>Мененова</a:t>
            </a:r>
            <a:r>
              <a:rPr lang="ru-RU" sz="3100" dirty="0" smtClean="0">
                <a:latin typeface="Monotype Corsiva" pitchFamily="66" charset="0"/>
              </a:rPr>
              <a:t> Е.С, </a:t>
            </a:r>
            <a:r>
              <a:rPr lang="ru-RU" sz="3100" dirty="0" err="1" smtClean="0">
                <a:latin typeface="Monotype Corsiva" pitchFamily="66" charset="0"/>
              </a:rPr>
              <a:t>Баларьева</a:t>
            </a:r>
            <a:r>
              <a:rPr lang="ru-RU" sz="3100" dirty="0" smtClean="0">
                <a:latin typeface="Monotype Corsiva" pitchFamily="66" charset="0"/>
              </a:rPr>
              <a:t> И.К.</a:t>
            </a:r>
          </a:p>
          <a:p>
            <a:r>
              <a:rPr lang="ru-RU" sz="3100" b="1" dirty="0" smtClean="0">
                <a:latin typeface="Monotype Corsiva" pitchFamily="66" charset="0"/>
              </a:rPr>
              <a:t>Всероссийский профессиональный педагогический конкурс: «Педагогический успех-2020»</a:t>
            </a:r>
          </a:p>
          <a:p>
            <a:pPr>
              <a:buFont typeface="Wingdings" pitchFamily="2" charset="2"/>
              <a:buChar char="§"/>
            </a:pPr>
            <a:r>
              <a:rPr lang="ru-RU" sz="3100" dirty="0" smtClean="0">
                <a:latin typeface="Monotype Corsiva" pitchFamily="66" charset="0"/>
              </a:rPr>
              <a:t>Работа: «Дидактическое пособие : «Собери сказку» -  учитель-логопед </a:t>
            </a:r>
            <a:r>
              <a:rPr lang="ru-RU" sz="3100" dirty="0" err="1" smtClean="0">
                <a:latin typeface="Monotype Corsiva" pitchFamily="66" charset="0"/>
              </a:rPr>
              <a:t>Бартанова</a:t>
            </a:r>
            <a:r>
              <a:rPr lang="ru-RU" sz="3100" dirty="0" smtClean="0">
                <a:latin typeface="Monotype Corsiva" pitchFamily="66" charset="0"/>
              </a:rPr>
              <a:t>  </a:t>
            </a:r>
            <a:r>
              <a:rPr lang="ru-RU" sz="3100" dirty="0" err="1" smtClean="0">
                <a:latin typeface="Monotype Corsiva" pitchFamily="66" charset="0"/>
              </a:rPr>
              <a:t>Е.С.-Диплом</a:t>
            </a:r>
            <a:r>
              <a:rPr lang="ru-RU" sz="3100" dirty="0" smtClean="0">
                <a:latin typeface="Monotype Corsiva" pitchFamily="66" charset="0"/>
              </a:rPr>
              <a:t> победителя: 1 место</a:t>
            </a:r>
          </a:p>
          <a:p>
            <a:pPr>
              <a:buFont typeface="Wingdings" pitchFamily="2" charset="2"/>
              <a:buChar char="§"/>
            </a:pPr>
            <a:endParaRPr lang="ru-RU" sz="3100" dirty="0" smtClean="0">
              <a:latin typeface="Monotype Corsiva" pitchFamily="66" charset="0"/>
            </a:endParaRPr>
          </a:p>
          <a:p>
            <a:endParaRPr lang="ru-RU" sz="3100" dirty="0" smtClean="0"/>
          </a:p>
          <a:p>
            <a:endParaRPr lang="ru-RU" sz="3100" dirty="0" smtClean="0">
              <a:latin typeface="Monotype Corsiva" pitchFamily="66" charset="0"/>
            </a:endParaRPr>
          </a:p>
          <a:p>
            <a:endParaRPr lang="ru-RU" sz="35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Downloads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42113" cy="154813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89676" y="645007"/>
            <a:ext cx="15644935" cy="1601890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2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Условия для инновационной деятельности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C0000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6" name="Рисунок 5" descr="C:\Users\user\AppData\Local\Microsoft\Windows\Temporary Internet Files\Content.Word\IMG_20200804_103420.jpg"/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11391875" y="1773857"/>
            <a:ext cx="5771918" cy="338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AppData\Local\Microsoft\Windows\Temporary Internet Files\Content.Word\IMG_20200804_103745.jpg"/>
          <p:cNvPicPr/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11391875" y="6128003"/>
            <a:ext cx="5468133" cy="290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341568" y="9675827"/>
            <a:ext cx="6531381" cy="4972044"/>
          </a:xfrm>
          <a:prstGeom prst="rect">
            <a:avLst/>
          </a:prstGeom>
          <a:noFill/>
        </p:spPr>
        <p:txBody>
          <a:bodyPr wrap="square" lIns="199559" tIns="99779" rIns="199559" bIns="99779" rtlCol="0">
            <a:spAutoFit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  <a:latin typeface="Monotype Corsiva" pitchFamily="66" charset="0"/>
              </a:rPr>
              <a:t>В МБДОУ имеются :</a:t>
            </a:r>
            <a:endParaRPr lang="ru-RU" sz="3100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3100" b="1" dirty="0" smtClean="0">
                <a:solidFill>
                  <a:srgbClr val="C00000"/>
                </a:solidFill>
                <a:latin typeface="Monotype Corsiva" pitchFamily="66" charset="0"/>
              </a:rPr>
              <a:t>1.Персональный компьютер - 3шт.</a:t>
            </a:r>
          </a:p>
          <a:p>
            <a:r>
              <a:rPr lang="ru-RU" sz="3100" b="1" dirty="0" smtClean="0">
                <a:solidFill>
                  <a:srgbClr val="C00000"/>
                </a:solidFill>
                <a:latin typeface="Monotype Corsiva" pitchFamily="66" charset="0"/>
              </a:rPr>
              <a:t>2. Интерактивная доска -1 шт.</a:t>
            </a:r>
          </a:p>
          <a:p>
            <a:r>
              <a:rPr lang="ru-RU" sz="3100" b="1" dirty="0" smtClean="0">
                <a:solidFill>
                  <a:srgbClr val="C00000"/>
                </a:solidFill>
                <a:latin typeface="Monotype Corsiva" pitchFamily="66" charset="0"/>
              </a:rPr>
              <a:t>3. Ноутбук -7 шт.</a:t>
            </a:r>
          </a:p>
          <a:p>
            <a:r>
              <a:rPr lang="ru-RU" sz="3100" b="1" dirty="0" smtClean="0">
                <a:solidFill>
                  <a:srgbClr val="C00000"/>
                </a:solidFill>
                <a:latin typeface="Monotype Corsiva" pitchFamily="66" charset="0"/>
              </a:rPr>
              <a:t>4. Цветной принтер -1 шт.</a:t>
            </a:r>
          </a:p>
          <a:p>
            <a:r>
              <a:rPr lang="ru-RU" sz="3100" b="1" dirty="0" smtClean="0">
                <a:solidFill>
                  <a:srgbClr val="C00000"/>
                </a:solidFill>
                <a:latin typeface="Monotype Corsiva" pitchFamily="66" charset="0"/>
              </a:rPr>
              <a:t>5. Сканер копировальный -4 шт.</a:t>
            </a:r>
          </a:p>
          <a:p>
            <a:r>
              <a:rPr lang="ru-RU" sz="3100" b="1" dirty="0" smtClean="0">
                <a:solidFill>
                  <a:srgbClr val="C00000"/>
                </a:solidFill>
                <a:latin typeface="Monotype Corsiva" pitchFamily="66" charset="0"/>
              </a:rPr>
              <a:t>6. </a:t>
            </a:r>
            <a:r>
              <a:rPr lang="ru-RU" sz="3100" b="1" dirty="0" err="1" smtClean="0">
                <a:solidFill>
                  <a:srgbClr val="C00000"/>
                </a:solidFill>
                <a:latin typeface="Monotype Corsiva" pitchFamily="66" charset="0"/>
              </a:rPr>
              <a:t>Мультимедийное</a:t>
            </a:r>
            <a:r>
              <a:rPr lang="ru-RU" sz="3100" b="1" dirty="0" smtClean="0">
                <a:solidFill>
                  <a:srgbClr val="C00000"/>
                </a:solidFill>
                <a:latin typeface="Monotype Corsiva" pitchFamily="66" charset="0"/>
              </a:rPr>
              <a:t> оборудование -1 шт.</a:t>
            </a:r>
          </a:p>
          <a:p>
            <a:r>
              <a:rPr lang="ru-RU" sz="3100" b="1" dirty="0" smtClean="0">
                <a:solidFill>
                  <a:srgbClr val="C00000"/>
                </a:solidFill>
                <a:latin typeface="Monotype Corsiva" pitchFamily="66" charset="0"/>
              </a:rPr>
              <a:t>7. Магнитофон -2 шт.</a:t>
            </a:r>
          </a:p>
          <a:p>
            <a:r>
              <a:rPr lang="ru-RU" sz="3100" b="1" dirty="0" smtClean="0">
                <a:solidFill>
                  <a:srgbClr val="C00000"/>
                </a:solidFill>
                <a:latin typeface="Monotype Corsiva" pitchFamily="66" charset="0"/>
              </a:rPr>
              <a:t>8. Музыкальный центр -1 шт.</a:t>
            </a:r>
          </a:p>
          <a:p>
            <a:r>
              <a:rPr lang="ru-RU" sz="3100" b="1" dirty="0" smtClean="0">
                <a:solidFill>
                  <a:srgbClr val="C00000"/>
                </a:solidFill>
                <a:latin typeface="Monotype Corsiva" pitchFamily="66" charset="0"/>
              </a:rPr>
              <a:t>9. Телевизор -4 шт.</a:t>
            </a:r>
            <a:endParaRPr lang="ru-RU" sz="31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9721057" y="9780697"/>
          <a:ext cx="9113555" cy="5867821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6299075"/>
                <a:gridCol w="2814480"/>
              </a:tblGrid>
              <a:tr h="1266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u="none" kern="1200" dirty="0" smtClean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Сведения о состоянии учебно-методической базы</a:t>
                      </a:r>
                      <a:endParaRPr lang="ru-RU" sz="3600" b="1" u="none" dirty="0">
                        <a:solidFill>
                          <a:schemeClr val="tx1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145816" marR="145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u="none" dirty="0" smtClean="0">
                          <a:latin typeface="Monotype Corsiva" pitchFamily="66" charset="0"/>
                        </a:rPr>
                        <a:t>% </a:t>
                      </a:r>
                      <a:r>
                        <a:rPr lang="ru-RU" sz="3600" b="1" u="none" dirty="0">
                          <a:latin typeface="Monotype Corsiva" pitchFamily="66" charset="0"/>
                        </a:rPr>
                        <a:t>обеспеченность</a:t>
                      </a:r>
                      <a:endParaRPr lang="ru-RU" sz="3600" b="1" u="none" dirty="0">
                        <a:solidFill>
                          <a:srgbClr val="C00000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145816" marR="145816" marT="0" marB="0"/>
                </a:tc>
              </a:tr>
              <a:tr h="1212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Monotype Corsiva" pitchFamily="66" charset="0"/>
                        </a:rPr>
                        <a:t>Дидактические  пособия, в соответствии с образовательными </a:t>
                      </a:r>
                      <a:r>
                        <a:rPr lang="ru-RU" sz="3200" dirty="0" smtClean="0">
                          <a:latin typeface="Monotype Corsiva" pitchFamily="66" charset="0"/>
                        </a:rPr>
                        <a:t>областями</a:t>
                      </a:r>
                      <a:endParaRPr lang="ru-RU" sz="3200" dirty="0">
                        <a:solidFill>
                          <a:srgbClr val="C00000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145816" marR="145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Monotype Corsiva" pitchFamily="66" charset="0"/>
                        </a:rPr>
                        <a:t>97%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145816" marR="145816" marT="0" marB="0"/>
                </a:tc>
              </a:tr>
              <a:tr h="553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Monotype Corsiva" pitchFamily="66" charset="0"/>
                        </a:rPr>
                        <a:t>Детская литература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145816" marR="145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u="none" dirty="0" smtClean="0">
                          <a:latin typeface="Monotype Corsiva" pitchFamily="66" charset="0"/>
                        </a:rPr>
                        <a:t>94%</a:t>
                      </a:r>
                      <a:endParaRPr lang="ru-RU" sz="3200" b="1" u="none" dirty="0">
                        <a:solidFill>
                          <a:srgbClr val="C00000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145816" marR="145816" marT="0" marB="0"/>
                </a:tc>
              </a:tr>
              <a:tr h="610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Monotype Corsiva" pitchFamily="66" charset="0"/>
                        </a:rPr>
                        <a:t>Методическая литература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145816" marR="145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u="none" dirty="0">
                          <a:latin typeface="Monotype Corsiva" pitchFamily="66" charset="0"/>
                        </a:rPr>
                        <a:t>100%</a:t>
                      </a:r>
                      <a:endParaRPr lang="ru-RU" sz="3200" b="1" u="none" dirty="0">
                        <a:solidFill>
                          <a:srgbClr val="C00000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145816" marR="145816" marT="0" marB="0"/>
                </a:tc>
              </a:tr>
              <a:tr h="553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Monotype Corsiva" pitchFamily="66" charset="0"/>
                        </a:rPr>
                        <a:t>Блоки </a:t>
                      </a:r>
                      <a:r>
                        <a:rPr lang="ru-RU" sz="3200" dirty="0" err="1">
                          <a:latin typeface="Monotype Corsiva" pitchFamily="66" charset="0"/>
                        </a:rPr>
                        <a:t>Дьенеша</a:t>
                      </a:r>
                      <a:r>
                        <a:rPr lang="ru-RU" sz="3200" dirty="0">
                          <a:latin typeface="Monotype Corsiva" pitchFamily="66" charset="0"/>
                        </a:rPr>
                        <a:t>, палочки </a:t>
                      </a:r>
                      <a:r>
                        <a:rPr lang="ru-RU" sz="3200" dirty="0" err="1">
                          <a:latin typeface="Monotype Corsiva" pitchFamily="66" charset="0"/>
                        </a:rPr>
                        <a:t>Кюизенера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145816" marR="145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Monotype Corsiva" pitchFamily="66" charset="0"/>
                        </a:rPr>
                        <a:t>100</a:t>
                      </a:r>
                      <a:r>
                        <a:rPr lang="ru-RU" sz="3200" dirty="0">
                          <a:latin typeface="Monotype Corsiva" pitchFamily="66" charset="0"/>
                        </a:rPr>
                        <a:t>%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145816" marR="145816" marT="0" marB="0"/>
                </a:tc>
              </a:tr>
              <a:tr h="553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Monotype Corsiva" pitchFamily="66" charset="0"/>
                        </a:rPr>
                        <a:t>Картины- репродукции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145816" marR="1458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latin typeface="Monotype Corsiva" pitchFamily="66" charset="0"/>
                        </a:rPr>
                        <a:t>98</a:t>
                      </a:r>
                      <a:r>
                        <a:rPr lang="ru-RU" sz="3200" dirty="0">
                          <a:latin typeface="Monotype Corsiva" pitchFamily="66" charset="0"/>
                        </a:rPr>
                        <a:t>%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Monotype Corsiva" pitchFamily="66" charset="0"/>
                        <a:ea typeface="Times New Roman"/>
                        <a:cs typeface="Times New Roman"/>
                      </a:endParaRPr>
                    </a:p>
                  </a:txBody>
                  <a:tcPr marL="145816" marR="145816" marT="0" marB="0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949139" y="5321680"/>
            <a:ext cx="5923810" cy="764254"/>
          </a:xfrm>
          <a:prstGeom prst="rect">
            <a:avLst/>
          </a:prstGeom>
          <a:noFill/>
        </p:spPr>
        <p:txBody>
          <a:bodyPr wrap="square" lIns="199559" tIns="99779" rIns="199559" bIns="99779" rtlCol="0">
            <a:spAutoFit/>
          </a:bodyPr>
          <a:lstStyle/>
          <a:p>
            <a:pPr algn="ctr"/>
            <a:r>
              <a:rPr lang="ru-RU" sz="3500" dirty="0" smtClean="0">
                <a:latin typeface="Monotype Corsiva" pitchFamily="66" charset="0"/>
              </a:rPr>
              <a:t>Методический кабинет</a:t>
            </a:r>
            <a:endParaRPr lang="ru-RU" sz="3500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39982" y="5160415"/>
            <a:ext cx="6379488" cy="764254"/>
          </a:xfrm>
          <a:prstGeom prst="rect">
            <a:avLst/>
          </a:prstGeom>
          <a:noFill/>
        </p:spPr>
        <p:txBody>
          <a:bodyPr wrap="square" lIns="199559" tIns="99779" rIns="199559" bIns="99779" rtlCol="0">
            <a:spAutoFit/>
          </a:bodyPr>
          <a:lstStyle/>
          <a:p>
            <a:pPr algn="ctr"/>
            <a:r>
              <a:rPr lang="ru-RU" sz="3500" dirty="0" smtClean="0">
                <a:latin typeface="Monotype Corsiva" pitchFamily="66" charset="0"/>
              </a:rPr>
              <a:t>Физкультурный зал</a:t>
            </a:r>
            <a:endParaRPr lang="ru-RU" sz="3500" dirty="0"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01031" y="9030768"/>
            <a:ext cx="5316240" cy="764254"/>
          </a:xfrm>
          <a:prstGeom prst="rect">
            <a:avLst/>
          </a:prstGeom>
          <a:noFill/>
        </p:spPr>
        <p:txBody>
          <a:bodyPr wrap="square" lIns="199559" tIns="99779" rIns="199559" bIns="99779" rtlCol="0">
            <a:spAutoFit/>
          </a:bodyPr>
          <a:lstStyle/>
          <a:p>
            <a:pPr algn="ctr"/>
            <a:r>
              <a:rPr lang="ru-RU" sz="3500" dirty="0" smtClean="0">
                <a:latin typeface="Monotype Corsiva" pitchFamily="66" charset="0"/>
              </a:rPr>
              <a:t>Музыкальный зал</a:t>
            </a:r>
            <a:endParaRPr lang="ru-RU" sz="3500" dirty="0"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543767" y="9030768"/>
            <a:ext cx="6379488" cy="764254"/>
          </a:xfrm>
          <a:prstGeom prst="rect">
            <a:avLst/>
          </a:prstGeom>
          <a:noFill/>
        </p:spPr>
        <p:txBody>
          <a:bodyPr wrap="square" lIns="199559" tIns="99779" rIns="199559" bIns="99779" rtlCol="0">
            <a:spAutoFit/>
          </a:bodyPr>
          <a:lstStyle/>
          <a:p>
            <a:r>
              <a:rPr lang="ru-RU" sz="3500" dirty="0" smtClean="0">
                <a:latin typeface="Monotype Corsiva" pitchFamily="66" charset="0"/>
              </a:rPr>
              <a:t>Кабинет бурятского языка </a:t>
            </a:r>
            <a:endParaRPr lang="ru-RU" sz="3500" dirty="0">
              <a:latin typeface="Monotype Corsiva" pitchFamily="66" charset="0"/>
            </a:endParaRPr>
          </a:p>
        </p:txBody>
      </p:sp>
      <p:pic>
        <p:nvPicPr>
          <p:cNvPr id="16" name="Рисунок 15" descr="C:\Users\Public\Pictures\Sample Pictures\презентация МБДОУ\DSCN126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0332" y="6005329"/>
            <a:ext cx="5620025" cy="310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Public\Pictures\Sample Pictures\презентация МБДОУ\DSCN12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97247" y="1773857"/>
            <a:ext cx="5873111" cy="3709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Downloads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42113" cy="154813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37783" y="645005"/>
            <a:ext cx="14429794" cy="4029707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r>
              <a:rPr lang="ru-RU" sz="4400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89679" y="12256061"/>
            <a:ext cx="3797312" cy="801671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64272" y="2361528"/>
            <a:ext cx="15948720" cy="13205067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pPr algn="ctr"/>
            <a:r>
              <a:rPr lang="ru-RU" sz="3500" b="1" u="sng" dirty="0" smtClean="0">
                <a:latin typeface="Monotype Corsiva" pitchFamily="66" charset="0"/>
              </a:rPr>
              <a:t>Муниципальный районный семинар- практикум  </a:t>
            </a:r>
            <a:r>
              <a:rPr lang="ru-RU" sz="3100" b="1" u="sng" dirty="0" smtClean="0">
                <a:latin typeface="Monotype Corsiva" pitchFamily="66" charset="0"/>
              </a:rPr>
              <a:t>(Сайт </a:t>
            </a:r>
            <a:r>
              <a:rPr lang="en-US" sz="3100" b="1" u="sng" dirty="0" smtClean="0">
                <a:latin typeface="Monotype Corsiva" pitchFamily="66" charset="0"/>
              </a:rPr>
              <a:t>https://sites.google.com/view/bohandetsad1</a:t>
            </a:r>
            <a:r>
              <a:rPr lang="ru-RU" sz="3100" b="1" u="sng" dirty="0" smtClean="0">
                <a:latin typeface="Monotype Corsiva" pitchFamily="66" charset="0"/>
              </a:rPr>
              <a:t>)</a:t>
            </a:r>
            <a:r>
              <a:rPr lang="ru-RU" sz="3100" dirty="0" smtClean="0">
                <a:latin typeface="Monotype Corsiva" pitchFamily="66" charset="0"/>
              </a:rPr>
              <a:t> </a:t>
            </a:r>
            <a:r>
              <a:rPr lang="ru-RU" sz="3100" b="1" dirty="0" smtClean="0">
                <a:latin typeface="Monotype Corsiva" pitchFamily="66" charset="0"/>
              </a:rPr>
              <a:t>по теме: «Использование современных методов и технологий  в речевом развитии дошкольников».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100" dirty="0" err="1" smtClean="0">
                <a:latin typeface="Monotype Corsiva" pitchFamily="66" charset="0"/>
              </a:rPr>
              <a:t>Видеопрезентация</a:t>
            </a:r>
            <a:r>
              <a:rPr lang="ru-RU" sz="3100" dirty="0" smtClean="0">
                <a:latin typeface="Monotype Corsiva" pitchFamily="66" charset="0"/>
              </a:rPr>
              <a:t> «Технология активизирующего обучения в развитии речи детей» – из опыта работы воспитателя 1 подготовительной группы </a:t>
            </a:r>
            <a:r>
              <a:rPr lang="ru-RU" sz="3100" dirty="0" err="1" smtClean="0">
                <a:latin typeface="Monotype Corsiva" pitchFamily="66" charset="0"/>
              </a:rPr>
              <a:t>Тумурхоновой</a:t>
            </a:r>
            <a:r>
              <a:rPr lang="ru-RU" sz="3100" dirty="0" smtClean="0">
                <a:latin typeface="Monotype Corsiva" pitchFamily="66" charset="0"/>
              </a:rPr>
              <a:t> О.В.;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100" dirty="0" smtClean="0">
                <a:latin typeface="Monotype Corsiva" pitchFamily="66" charset="0"/>
              </a:rPr>
              <a:t> </a:t>
            </a:r>
            <a:r>
              <a:rPr lang="ru-RU" sz="3100" dirty="0" err="1" smtClean="0">
                <a:latin typeface="Monotype Corsiva" pitchFamily="66" charset="0"/>
              </a:rPr>
              <a:t>Видеобзор</a:t>
            </a:r>
            <a:r>
              <a:rPr lang="ru-RU" sz="3100" dirty="0" smtClean="0">
                <a:latin typeface="Monotype Corsiva" pitchFamily="66" charset="0"/>
              </a:rPr>
              <a:t> фрагментов интеллектуальной игры «</a:t>
            </a:r>
            <a:r>
              <a:rPr lang="ru-RU" sz="3100" dirty="0" err="1" smtClean="0">
                <a:latin typeface="Monotype Corsiva" pitchFamily="66" charset="0"/>
              </a:rPr>
              <a:t>Брэйн-ринг</a:t>
            </a:r>
            <a:r>
              <a:rPr lang="ru-RU" sz="3100" dirty="0" smtClean="0">
                <a:latin typeface="Monotype Corsiva" pitchFamily="66" charset="0"/>
              </a:rPr>
              <a:t>»: «Знатоки родного края», построенной на технологии активизирующего обучения  в развитии речи –воспитатель 1 подготовительной группы </a:t>
            </a:r>
            <a:r>
              <a:rPr lang="ru-RU" sz="3100" dirty="0" err="1" smtClean="0">
                <a:latin typeface="Monotype Corsiva" pitchFamily="66" charset="0"/>
              </a:rPr>
              <a:t>Тумурхонова</a:t>
            </a:r>
            <a:r>
              <a:rPr lang="ru-RU" sz="3100" dirty="0" smtClean="0">
                <a:latin typeface="Monotype Corsiva" pitchFamily="66" charset="0"/>
              </a:rPr>
              <a:t> О.В.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100" dirty="0" smtClean="0">
                <a:latin typeface="Monotype Corsiva" pitchFamily="66" charset="0"/>
              </a:rPr>
              <a:t> </a:t>
            </a:r>
            <a:r>
              <a:rPr lang="ru-RU" sz="3100" dirty="0" err="1" smtClean="0">
                <a:latin typeface="Monotype Corsiva" pitchFamily="66" charset="0"/>
              </a:rPr>
              <a:t>Видеопрезентация</a:t>
            </a:r>
            <a:r>
              <a:rPr lang="ru-RU" sz="3100" dirty="0" smtClean="0">
                <a:latin typeface="Monotype Corsiva" pitchFamily="66" charset="0"/>
              </a:rPr>
              <a:t> «Создание условий для речевого развития детей среднего возраста через технологию «Говорящая стена» - из опыта работы воспитателя средней группы </a:t>
            </a:r>
            <a:r>
              <a:rPr lang="ru-RU" sz="3100" dirty="0" err="1" smtClean="0">
                <a:latin typeface="Monotype Corsiva" pitchFamily="66" charset="0"/>
              </a:rPr>
              <a:t>Тугулхановой</a:t>
            </a:r>
            <a:r>
              <a:rPr lang="ru-RU" sz="3100" dirty="0" smtClean="0">
                <a:latin typeface="Monotype Corsiva" pitchFamily="66" charset="0"/>
              </a:rPr>
              <a:t> И.В.;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100" dirty="0" smtClean="0">
                <a:latin typeface="Monotype Corsiva" pitchFamily="66" charset="0"/>
              </a:rPr>
              <a:t> Видеоролик – открытая организованная образовательная деятельность воспитателя </a:t>
            </a:r>
            <a:r>
              <a:rPr lang="ru-RU" sz="3100" dirty="0" err="1" smtClean="0">
                <a:latin typeface="Monotype Corsiva" pitchFamily="66" charset="0"/>
              </a:rPr>
              <a:t>Тугулхановой</a:t>
            </a:r>
            <a:r>
              <a:rPr lang="ru-RU" sz="3100" dirty="0" smtClean="0">
                <a:latin typeface="Monotype Corsiva" pitchFamily="66" charset="0"/>
              </a:rPr>
              <a:t> И.В. по развитию речи «Калейдоскоп природы»;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100" dirty="0" smtClean="0">
                <a:latin typeface="Monotype Corsiva" pitchFamily="66" charset="0"/>
              </a:rPr>
              <a:t>  Речевой коллоквиум «Развитие речи дошкольников» – учитель –логопед </a:t>
            </a:r>
            <a:r>
              <a:rPr lang="ru-RU" sz="3100" dirty="0" err="1" smtClean="0">
                <a:latin typeface="Monotype Corsiva" pitchFamily="66" charset="0"/>
              </a:rPr>
              <a:t>Бартанова</a:t>
            </a:r>
            <a:r>
              <a:rPr lang="ru-RU" sz="3100" dirty="0" smtClean="0">
                <a:latin typeface="Monotype Corsiva" pitchFamily="66" charset="0"/>
              </a:rPr>
              <a:t> Е.С.;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100" dirty="0" smtClean="0">
                <a:latin typeface="Monotype Corsiva" pitchFamily="66" charset="0"/>
              </a:rPr>
              <a:t> Видеоролик :мастерская педагога «Нетрадиционное дидактическое оборудование в центре развития речи» – учитель-логопед </a:t>
            </a:r>
            <a:r>
              <a:rPr lang="ru-RU" sz="3100" dirty="0" err="1" smtClean="0">
                <a:latin typeface="Monotype Corsiva" pitchFamily="66" charset="0"/>
              </a:rPr>
              <a:t>Бартанова</a:t>
            </a:r>
            <a:r>
              <a:rPr lang="ru-RU" sz="3100" dirty="0" smtClean="0">
                <a:latin typeface="Monotype Corsiva" pitchFamily="66" charset="0"/>
              </a:rPr>
              <a:t> Е.С.;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100" dirty="0" smtClean="0">
                <a:latin typeface="Monotype Corsiva" pitchFamily="66" charset="0"/>
              </a:rPr>
              <a:t>Сообщение из опыта работы «Развитие речи детей в организованной образовательной деятельности по физической культуре», открытая организованная образовательная деятельность «Спортом надо заниматься» – инструктор по физической культуре –</a:t>
            </a:r>
            <a:r>
              <a:rPr lang="ru-RU" sz="3100" dirty="0" err="1" smtClean="0">
                <a:latin typeface="Monotype Corsiva" pitchFamily="66" charset="0"/>
              </a:rPr>
              <a:t>Банаева</a:t>
            </a:r>
            <a:r>
              <a:rPr lang="ru-RU" sz="3100" dirty="0" smtClean="0">
                <a:latin typeface="Monotype Corsiva" pitchFamily="66" charset="0"/>
              </a:rPr>
              <a:t> Л.А.;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100" dirty="0" smtClean="0">
                <a:latin typeface="Monotype Corsiva" pitchFamily="66" charset="0"/>
              </a:rPr>
              <a:t>Сообщение из опыта работы по теме:«Развитие речи  детей старшего дошкольного возраста в процессе ознакомления с окружающим миром». Открытая организованная образовательная деятельность по ознакомлению с окружающим миром по теме: «Зима» -воспитатель 2 старшей группы </a:t>
            </a:r>
            <a:r>
              <a:rPr lang="ru-RU" sz="3100" dirty="0" err="1" smtClean="0">
                <a:latin typeface="Monotype Corsiva" pitchFamily="66" charset="0"/>
              </a:rPr>
              <a:t>Гурбатова</a:t>
            </a:r>
            <a:r>
              <a:rPr lang="ru-RU" sz="3100" dirty="0" smtClean="0">
                <a:latin typeface="Monotype Corsiva" pitchFamily="66" charset="0"/>
              </a:rPr>
              <a:t> Е.В.;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100" dirty="0" smtClean="0">
                <a:latin typeface="Monotype Corsiva" pitchFamily="66" charset="0"/>
              </a:rPr>
              <a:t> Практикум «</a:t>
            </a:r>
            <a:r>
              <a:rPr lang="ru-RU" sz="3100" dirty="0" err="1" smtClean="0">
                <a:latin typeface="Monotype Corsiva" pitchFamily="66" charset="0"/>
              </a:rPr>
              <a:t>Синквейн</a:t>
            </a:r>
            <a:r>
              <a:rPr lang="ru-RU" sz="3100" dirty="0" smtClean="0">
                <a:latin typeface="Monotype Corsiva" pitchFamily="66" charset="0"/>
              </a:rPr>
              <a:t>, как метод  развития творческих  и речевых способностей детей». – воспитатель 2 младшей группы «Б» </a:t>
            </a:r>
            <a:r>
              <a:rPr lang="ru-RU" sz="3100" dirty="0" err="1" smtClean="0">
                <a:latin typeface="Monotype Corsiva" pitchFamily="66" charset="0"/>
              </a:rPr>
              <a:t>Кунгурова</a:t>
            </a:r>
            <a:r>
              <a:rPr lang="ru-RU" sz="3100" dirty="0" smtClean="0">
                <a:latin typeface="Monotype Corsiva" pitchFamily="66" charset="0"/>
              </a:rPr>
              <a:t> М.С.</a:t>
            </a:r>
          </a:p>
          <a:p>
            <a:pPr algn="just"/>
            <a:r>
              <a:rPr lang="ru-RU" sz="3200" b="1" u="sng" dirty="0">
                <a:latin typeface="Monotype Corsiva" panose="03010101010201010101" pitchFamily="66" charset="0"/>
              </a:rPr>
              <a:t>Семинар- практикум</a:t>
            </a:r>
            <a:r>
              <a:rPr lang="ru-RU" sz="3200" dirty="0">
                <a:latin typeface="Monotype Corsiva" panose="03010101010201010101" pitchFamily="66" charset="0"/>
              </a:rPr>
              <a:t> в рамках преемственности со школой по теме: «Методы и приемы мыслительной деятельности детей старшего дошкольного возраста» - воспитатели: Сафонова Н.В., </a:t>
            </a:r>
            <a:r>
              <a:rPr lang="ru-RU" sz="3200" dirty="0" err="1">
                <a:latin typeface="Monotype Corsiva" panose="03010101010201010101" pitchFamily="66" charset="0"/>
              </a:rPr>
              <a:t>Мененова</a:t>
            </a:r>
            <a:r>
              <a:rPr lang="ru-RU" sz="3200" dirty="0">
                <a:latin typeface="Monotype Corsiva" panose="03010101010201010101" pitchFamily="66" charset="0"/>
              </a:rPr>
              <a:t> Е.С., </a:t>
            </a:r>
            <a:r>
              <a:rPr lang="ru-RU" sz="3200" dirty="0" err="1">
                <a:latin typeface="Monotype Corsiva" panose="03010101010201010101" pitchFamily="66" charset="0"/>
              </a:rPr>
              <a:t>Тумурхонова</a:t>
            </a:r>
            <a:r>
              <a:rPr lang="ru-RU" sz="3200" dirty="0">
                <a:latin typeface="Monotype Corsiva" panose="03010101010201010101" pitchFamily="66" charset="0"/>
              </a:rPr>
              <a:t> О.В., педагог- психолог Иванова А.В., учитель- логопед </a:t>
            </a:r>
            <a:r>
              <a:rPr lang="ru-RU" sz="3200" dirty="0" err="1">
                <a:latin typeface="Monotype Corsiva" panose="03010101010201010101" pitchFamily="66" charset="0"/>
              </a:rPr>
              <a:t>Бартанова</a:t>
            </a:r>
            <a:r>
              <a:rPr lang="ru-RU" sz="3200" dirty="0">
                <a:latin typeface="Monotype Corsiva" panose="03010101010201010101" pitchFamily="66" charset="0"/>
              </a:rPr>
              <a:t> Е.С.(грамоты) </a:t>
            </a:r>
          </a:p>
          <a:p>
            <a:pPr algn="just">
              <a:buFont typeface="Wingdings" pitchFamily="2" charset="2"/>
              <a:buChar char="§"/>
            </a:pPr>
            <a:endParaRPr lang="ru-RU" sz="3100" dirty="0"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65621" y="805804"/>
            <a:ext cx="13974117" cy="1555724"/>
          </a:xfrm>
          <a:prstGeom prst="rect">
            <a:avLst/>
          </a:prstGeom>
          <a:noFill/>
        </p:spPr>
        <p:txBody>
          <a:bodyPr wrap="square" lIns="199559" tIns="99779" rIns="199559" bIns="99779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Участие педагогов в мероприятиях различного уровня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2020 -2021 у/год</a:t>
            </a:r>
            <a:endParaRPr lang="ru-RU" sz="4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Downloads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42113" cy="154813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37783" y="645005"/>
            <a:ext cx="14429794" cy="4029707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r>
              <a:rPr lang="ru-RU" sz="4400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89679" y="12256061"/>
            <a:ext cx="3797312" cy="801671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85891" y="806270"/>
            <a:ext cx="16252505" cy="1417224"/>
          </a:xfrm>
          <a:prstGeom prst="rect">
            <a:avLst/>
          </a:prstGeom>
          <a:noFill/>
        </p:spPr>
        <p:txBody>
          <a:bodyPr wrap="square" lIns="199559" tIns="99779" rIns="199559" bIns="99779" rtlCol="0">
            <a:spAutoFit/>
          </a:bodyPr>
          <a:lstStyle/>
          <a:p>
            <a:pPr algn="ctr"/>
            <a:endParaRPr lang="ru-RU" sz="3500" b="1" u="sng" dirty="0" smtClean="0">
              <a:latin typeface="Monotype Corsiva" pitchFamily="66" charset="0"/>
            </a:endParaRPr>
          </a:p>
          <a:p>
            <a:pPr algn="ctr"/>
            <a:endParaRPr lang="ru-RU" sz="4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1850" y="1290064"/>
            <a:ext cx="9265447" cy="1001726"/>
          </a:xfrm>
          <a:prstGeom prst="rect">
            <a:avLst/>
          </a:prstGeom>
          <a:noFill/>
        </p:spPr>
        <p:txBody>
          <a:bodyPr wrap="square" lIns="199559" tIns="99779" rIns="199559" bIns="99779" rtlCol="0">
            <a:spAutoFit/>
          </a:bodyPr>
          <a:lstStyle/>
          <a:p>
            <a:pPr algn="ctr"/>
            <a:r>
              <a:rPr lang="ru-RU" sz="5200" dirty="0" smtClean="0">
                <a:solidFill>
                  <a:srgbClr val="C00000"/>
                </a:solidFill>
                <a:latin typeface="Monotype Corsiva" pitchFamily="66" charset="0"/>
              </a:rPr>
              <a:t>Наши награды</a:t>
            </a:r>
            <a:endParaRPr lang="ru-RU" sz="5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8" name="Picture 2" descr="J:\грамоты.jpg"/>
          <p:cNvPicPr>
            <a:picLocks noChangeAspect="1" noChangeArrowheads="1"/>
          </p:cNvPicPr>
          <p:nvPr/>
        </p:nvPicPr>
        <p:blipFill>
          <a:blip r:embed="rId3" cstate="print"/>
          <a:srcRect l="2247" r="2247"/>
          <a:stretch>
            <a:fillRect/>
          </a:stretch>
        </p:blipFill>
        <p:spPr bwMode="auto">
          <a:xfrm>
            <a:off x="3672384" y="2419468"/>
            <a:ext cx="13947085" cy="7913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H:\Фото\DSCN075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1614" y="10718343"/>
            <a:ext cx="5630112" cy="4057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73453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Downloads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42113" cy="154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C:\Users\user\AppData\Local\Microsoft\Windows\Temporary Internet Files\Content.Word\IMG_20200804_1032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9139" y="1612593"/>
            <a:ext cx="5923810" cy="3709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Users\user\AppData\Local\Microsoft\Windows\Temporary Internet Files\Content.Word\IMG_20200804_103208.jpg"/>
          <p:cNvPicPr/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10936197" y="1612593"/>
            <a:ext cx="6379488" cy="3709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Users\user\AppData\Local\Microsoft\Windows\Temporary Internet Files\Content.Word\IMG_20200804_1029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97246" y="6289268"/>
            <a:ext cx="6227595" cy="3225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Users\user\AppData\Local\Microsoft\Windows\Temporary Internet Files\Content.Word\IMG_20200804_10400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04816" y="10320885"/>
            <a:ext cx="5468133" cy="3709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5" descr="C:\Users\user\AppData\Local\Microsoft\Windows\Temporary Internet Files\Content.Word\IMG_20200804_103309.jpg"/>
          <p:cNvPicPr>
            <a:picLocks/>
          </p:cNvPicPr>
          <p:nvPr/>
        </p:nvPicPr>
        <p:blipFill>
          <a:blip r:embed="rId7" cstate="print">
            <a:lum bright="10000"/>
          </a:blip>
          <a:srcRect t="8907" r="17540" b="10935"/>
          <a:stretch>
            <a:fillRect/>
          </a:stretch>
        </p:blipFill>
        <p:spPr bwMode="auto">
          <a:xfrm>
            <a:off x="11391875" y="10320885"/>
            <a:ext cx="5620025" cy="3709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252924" y="645006"/>
            <a:ext cx="12607083" cy="1001726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2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Условия для творческой деятельности педагогов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42668" y="5482945"/>
            <a:ext cx="7138951" cy="801671"/>
          </a:xfrm>
          <a:prstGeom prst="rect">
            <a:avLst/>
          </a:prstGeom>
          <a:noFill/>
        </p:spPr>
        <p:txBody>
          <a:bodyPr wrap="square" lIns="199559" tIns="99779" rIns="199559" bIns="99779" rtlCol="0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Кабинет учителя-логопеда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098" y="9514561"/>
            <a:ext cx="7138951" cy="801671"/>
          </a:xfrm>
          <a:prstGeom prst="rect">
            <a:avLst/>
          </a:prstGeom>
          <a:noFill/>
        </p:spPr>
        <p:txBody>
          <a:bodyPr wrap="square" lIns="199559" tIns="99779" rIns="199559" bIns="99779" rtlCol="0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Кабинет педагога -психолога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89676" y="14029972"/>
            <a:ext cx="8050306" cy="801671"/>
          </a:xfrm>
          <a:prstGeom prst="rect">
            <a:avLst/>
          </a:prstGeom>
          <a:noFill/>
        </p:spPr>
        <p:txBody>
          <a:bodyPr wrap="square" lIns="199559" tIns="99779" rIns="199559" bIns="99779" rtlCol="0">
            <a:spAutoFit/>
          </a:bodyPr>
          <a:lstStyle/>
          <a:p>
            <a:pPr algn="ctr"/>
            <a:r>
              <a:rPr lang="ru-RU" dirty="0" smtClean="0">
                <a:latin typeface="Monotype Corsiva" pitchFamily="66" charset="0"/>
              </a:rPr>
              <a:t>Этнографический музей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695660" y="14029972"/>
            <a:ext cx="6227595" cy="801671"/>
          </a:xfrm>
          <a:prstGeom prst="rect">
            <a:avLst/>
          </a:prstGeom>
          <a:noFill/>
        </p:spPr>
        <p:txBody>
          <a:bodyPr wrap="square" lIns="199559" tIns="99779" rIns="199559" bIns="99779" rtlCol="0">
            <a:spAutoFit/>
          </a:bodyPr>
          <a:lstStyle/>
          <a:p>
            <a:r>
              <a:rPr lang="ru-RU" dirty="0" smtClean="0"/>
              <a:t>                </a:t>
            </a:r>
            <a:r>
              <a:rPr lang="ru-RU" dirty="0" smtClean="0">
                <a:latin typeface="Monotype Corsiva" pitchFamily="66" charset="0"/>
              </a:rPr>
              <a:t>Планетарий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050" name="Picture 2" descr="C:\Users\Public\Pictures\Sample Pictures\презентация МБДОУ\DSCN127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705681" y="6289269"/>
            <a:ext cx="5975541" cy="3225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Downloads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42113" cy="154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252924" y="645006"/>
            <a:ext cx="12607083" cy="1001726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200" b="1" dirty="0" smtClean="0">
                <a:solidFill>
                  <a:srgbClr val="C00000"/>
                </a:solidFill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Заведующий МБДОУ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95660" y="14029972"/>
            <a:ext cx="6227595" cy="801671"/>
          </a:xfrm>
          <a:prstGeom prst="rect">
            <a:avLst/>
          </a:prstGeom>
          <a:noFill/>
        </p:spPr>
        <p:txBody>
          <a:bodyPr wrap="square" lIns="199559" tIns="99779" rIns="199559" bIns="99779" rtlCol="0">
            <a:spAutoFit/>
          </a:bodyPr>
          <a:lstStyle/>
          <a:p>
            <a:r>
              <a:rPr lang="ru-RU" dirty="0" smtClean="0"/>
              <a:t>               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38482" y="1703579"/>
            <a:ext cx="8084773" cy="951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400" b="1" dirty="0" smtClean="0">
                <a:latin typeface="Monotype Corsiva" panose="03010101010201010101" pitchFamily="66" charset="0"/>
                <a:ea typeface="Times New Roman" panose="02020603050405020304" pitchFamily="18" charset="0"/>
              </a:rPr>
              <a:t>Татьяна </a:t>
            </a:r>
            <a:r>
              <a:rPr lang="ru-RU" sz="4400" b="1" dirty="0">
                <a:latin typeface="Monotype Corsiva" panose="03010101010201010101" pitchFamily="66" charset="0"/>
                <a:ea typeface="Times New Roman" panose="02020603050405020304" pitchFamily="18" charset="0"/>
              </a:rPr>
              <a:t>Александровна </a:t>
            </a:r>
            <a:r>
              <a:rPr lang="ru-RU" sz="44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>– </a:t>
            </a:r>
            <a:r>
              <a:rPr lang="ru-RU" sz="4400" dirty="0" smtClean="0">
                <a:latin typeface="Monotype Corsiva" panose="03010101010201010101" pitchFamily="66" charset="0"/>
                <a:ea typeface="Times New Roman" panose="02020603050405020304" pitchFamily="18" charset="0"/>
              </a:rPr>
              <a:t>опытный, </a:t>
            </a:r>
            <a:r>
              <a:rPr lang="ru-RU" sz="4400" dirty="0" smtClean="0">
                <a:latin typeface="Monotype Corsiva" panose="03010101010201010101" pitchFamily="66" charset="0"/>
              </a:rPr>
              <a:t>грамотный</a:t>
            </a:r>
            <a:r>
              <a:rPr lang="ru-RU" sz="4400" dirty="0">
                <a:latin typeface="Monotype Corsiva" panose="03010101010201010101" pitchFamily="66" charset="0"/>
              </a:rPr>
              <a:t>, ответственный </a:t>
            </a:r>
            <a:r>
              <a:rPr lang="ru-RU" sz="4400" dirty="0" smtClean="0">
                <a:latin typeface="Monotype Corsiva" panose="03010101010201010101" pitchFamily="66" charset="0"/>
                <a:ea typeface="Times New Roman" panose="02020603050405020304" pitchFamily="18" charset="0"/>
              </a:rPr>
              <a:t>руководитель</a:t>
            </a:r>
            <a:r>
              <a:rPr lang="ru-RU" sz="44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>, делает всё для того, чтобы детский сад процветал, комфортно работалось сотрудникам, а родители доверяли своих детей. </a:t>
            </a:r>
            <a:r>
              <a:rPr lang="ru-RU" sz="4400" dirty="0" smtClean="0">
                <a:latin typeface="Monotype Corsiva" panose="03010101010201010101" pitchFamily="66" charset="0"/>
                <a:ea typeface="Times New Roman" panose="02020603050405020304" pitchFamily="18" charset="0"/>
              </a:rPr>
              <a:t>Татьяна </a:t>
            </a:r>
            <a:r>
              <a:rPr lang="ru-RU" sz="4400" dirty="0">
                <a:latin typeface="Monotype Corsiva" panose="03010101010201010101" pitchFamily="66" charset="0"/>
                <a:ea typeface="Times New Roman" panose="02020603050405020304" pitchFamily="18" charset="0"/>
              </a:rPr>
              <a:t>Александровна профессионал, направляющий деятельность коллектива на реализацию творческих способностей, раскрытию индивидуальных качеств личности каждого сотрудника.  </a:t>
            </a:r>
            <a:endParaRPr lang="ru-RU" sz="4400" dirty="0" smtClean="0"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4000" dirty="0"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  <p:pic>
        <p:nvPicPr>
          <p:cNvPr id="16" name="Рисунок 15" descr="C:\Users\A\AppData\Local\Microsoft\Windows\INetCache\Content.Word\20210223_1731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376" y="1910078"/>
            <a:ext cx="5112568" cy="8496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456360" y="10656873"/>
            <a:ext cx="150136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dirty="0">
                <a:solidFill>
                  <a:prstClr val="black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Опыт </a:t>
            </a:r>
            <a:r>
              <a:rPr lang="ru-RU" sz="4400" dirty="0" smtClean="0">
                <a:solidFill>
                  <a:prstClr val="black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работы МБДОУ  постоянно обобщается  и распространяется на муниципальном, региональном и федеральном уровнях.</a:t>
            </a:r>
            <a:endParaRPr lang="ru-RU" sz="4400" dirty="0">
              <a:solidFill>
                <a:prstClr val="black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lvl="0"/>
            <a:r>
              <a:rPr lang="ru-RU" sz="4400" dirty="0">
                <a:solidFill>
                  <a:prstClr val="black"/>
                </a:solidFill>
                <a:latin typeface="Monotype Corsiva" panose="03010101010201010101" pitchFamily="66" charset="0"/>
              </a:rPr>
              <a:t>Управленческие </a:t>
            </a:r>
            <a:r>
              <a:rPr lang="ru-RU" sz="44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действия </a:t>
            </a:r>
            <a:r>
              <a:rPr lang="ru-RU" sz="4400" dirty="0">
                <a:solidFill>
                  <a:prstClr val="black"/>
                </a:solidFill>
                <a:latin typeface="Monotype Corsiva" panose="03010101010201010101" pitchFamily="66" charset="0"/>
              </a:rPr>
              <a:t>Татьяны Александровны направлены на создание благоприятных условий для всех участников </a:t>
            </a:r>
            <a:r>
              <a:rPr lang="ru-RU" sz="4400" dirty="0" err="1">
                <a:solidFill>
                  <a:prstClr val="black"/>
                </a:solidFill>
                <a:latin typeface="Monotype Corsiva" panose="03010101010201010101" pitchFamily="66" charset="0"/>
              </a:rPr>
              <a:t>воспитательно</a:t>
            </a:r>
            <a:r>
              <a:rPr lang="ru-RU" sz="4400" dirty="0">
                <a:solidFill>
                  <a:prstClr val="black"/>
                </a:solidFill>
                <a:latin typeface="Monotype Corsiva" panose="03010101010201010101" pitchFamily="66" charset="0"/>
              </a:rPr>
              <a:t>-</a:t>
            </a:r>
            <a:br>
              <a:rPr lang="ru-RU" sz="4400" dirty="0">
                <a:solidFill>
                  <a:prstClr val="black"/>
                </a:solidFill>
                <a:latin typeface="Monotype Corsiva" panose="03010101010201010101" pitchFamily="66" charset="0"/>
              </a:rPr>
            </a:br>
            <a:r>
              <a:rPr lang="ru-RU" sz="4400" dirty="0">
                <a:solidFill>
                  <a:prstClr val="black"/>
                </a:solidFill>
                <a:latin typeface="Monotype Corsiva" panose="03010101010201010101" pitchFamily="66" charset="0"/>
              </a:rPr>
              <a:t>образовательной системы ДОУ. </a:t>
            </a:r>
          </a:p>
        </p:txBody>
      </p:sp>
    </p:spTree>
    <p:extLst>
      <p:ext uri="{BB962C8B-B14F-4D97-AF65-F5344CB8AC3E}">
        <p14:creationId xmlns="" xmlns:p14="http://schemas.microsoft.com/office/powerpoint/2010/main" val="159371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Downloads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42113" cy="154813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78249" y="1290066"/>
            <a:ext cx="16004469" cy="17129218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Педагогические работники </a:t>
            </a:r>
          </a:p>
          <a:p>
            <a:pPr algn="just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систематически совершенствуют свое профессиональное мастерство,  интенсивно внедряют в работу инновационные технологии., методы и приемы, которые оптимально соответствуют   всестороннему развитию личности каждого дошкольника.</a:t>
            </a:r>
          </a:p>
          <a:p>
            <a:pPr algn="just"/>
            <a:endParaRPr lang="ru-RU" sz="4400" b="1" dirty="0" smtClean="0"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  </a:t>
            </a:r>
            <a:r>
              <a:rPr lang="ru-RU" sz="4400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</a:t>
            </a:r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r>
              <a:rPr lang="ru-RU" sz="3500" dirty="0" smtClean="0">
                <a:latin typeface="Monotype Corsiva" pitchFamily="66" charset="0"/>
              </a:rPr>
              <a:t>                                                </a:t>
            </a:r>
            <a:r>
              <a:rPr lang="ru-RU" sz="3500" b="1" dirty="0" err="1" smtClean="0">
                <a:latin typeface="Monotype Corsiva" pitchFamily="66" charset="0"/>
              </a:rPr>
              <a:t>Бизиборд</a:t>
            </a:r>
            <a:r>
              <a:rPr lang="ru-RU" sz="3500" b="1" dirty="0" smtClean="0">
                <a:latin typeface="Monotype Corsiva" pitchFamily="66" charset="0"/>
              </a:rPr>
              <a:t> – развивающая доска проблемного метода обучения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Воспитатель высшей квалификационной категории </a:t>
            </a:r>
            <a:r>
              <a:rPr lang="ru-RU" b="1" dirty="0" err="1" smtClean="0">
                <a:latin typeface="Monotype Corsiva" pitchFamily="66" charset="0"/>
              </a:rPr>
              <a:t>Тугулханова</a:t>
            </a:r>
            <a:r>
              <a:rPr lang="ru-RU" b="1" dirty="0" smtClean="0">
                <a:latin typeface="Monotype Corsiva" pitchFamily="66" charset="0"/>
              </a:rPr>
              <a:t> Ирина Владимировна </a:t>
            </a:r>
            <a:r>
              <a:rPr lang="ru-RU" dirty="0" smtClean="0">
                <a:latin typeface="Monotype Corsiva" pitchFamily="66" charset="0"/>
              </a:rPr>
              <a:t>использует в своей деятельности технологию « Говорящая стена» - в основе работы  воспитателя  лежит интерактивное  обучение</a:t>
            </a:r>
            <a:r>
              <a:rPr lang="ru-RU" b="1" dirty="0" smtClean="0">
                <a:latin typeface="Monotype Corsiva" pitchFamily="66" charset="0"/>
              </a:rPr>
              <a:t>, </a:t>
            </a:r>
            <a:r>
              <a:rPr lang="ru-RU" dirty="0" smtClean="0">
                <a:latin typeface="Monotype Corsiva" pitchFamily="66" charset="0"/>
              </a:rPr>
              <a:t>путеводитель по образовательным маршрутам, которые ребёнок выбирает самостоятельно в соответствии со своими запросами  и интересами. Методическая тема Ирины Владимировны «Влияние  технологии «Говорящая стена» на активизацию речи детей»</a:t>
            </a:r>
            <a:endParaRPr lang="ru-RU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F:\IMG_20210315_102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530475" y="-29414468"/>
            <a:ext cx="10176802" cy="9972481"/>
          </a:xfrm>
          <a:prstGeom prst="rect">
            <a:avLst/>
          </a:prstGeom>
          <a:noFill/>
        </p:spPr>
      </p:pic>
      <p:pic>
        <p:nvPicPr>
          <p:cNvPr id="7" name="Рисунок 6" descr="G:\Всероссийский конкурс\Фото коллектив\Ирина Владимировна\IMG_49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0575" y="5004346"/>
            <a:ext cx="3341637" cy="3870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G:\Всероссийский конкурс\Фото коллектив\Ирина Владимировна\IMG_49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771" y="5004346"/>
            <a:ext cx="4252992" cy="3870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G:\Всероссийский конкурс\Фото коллектив\Ирина Владимировна\IMG_5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06787" y="5019407"/>
            <a:ext cx="5164347" cy="3855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Downloads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" y="0"/>
            <a:ext cx="19442113" cy="154813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82105" y="1620665"/>
            <a:ext cx="16100613" cy="9157805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pPr algn="ctr"/>
            <a:endParaRPr lang="ru-RU" sz="4400" b="1" dirty="0" smtClean="0"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  </a:t>
            </a:r>
            <a:r>
              <a:rPr lang="ru-RU" sz="4400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              </a:t>
            </a:r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lvl="0"/>
            <a:r>
              <a:rPr lang="ru-RU" sz="44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                      </a:t>
            </a:r>
            <a:r>
              <a:rPr lang="ru-RU" sz="3100" b="1" dirty="0" smtClean="0">
                <a:solidFill>
                  <a:prstClr val="black"/>
                </a:solidFill>
                <a:latin typeface="Monotype Corsiva" pitchFamily="66" charset="0"/>
              </a:rPr>
              <a:t>Фрагмент семейного конкурса «Родословная моей семьи</a:t>
            </a:r>
            <a:r>
              <a:rPr lang="ru-RU" sz="3100" dirty="0" smtClean="0">
                <a:solidFill>
                  <a:prstClr val="black"/>
                </a:solidFill>
                <a:latin typeface="Monotype Corsiva" pitchFamily="66" charset="0"/>
              </a:rPr>
              <a:t>»</a:t>
            </a:r>
          </a:p>
          <a:p>
            <a:pPr lvl="0" algn="just"/>
            <a:r>
              <a:rPr lang="ru-RU" sz="3100" dirty="0" smtClean="0">
                <a:solidFill>
                  <a:prstClr val="black"/>
                </a:solidFill>
                <a:latin typeface="Monotype Corsiva" pitchFamily="66" charset="0"/>
              </a:rPr>
              <a:t>Педагог </a:t>
            </a:r>
            <a:r>
              <a:rPr lang="ru-RU" sz="3100" dirty="0">
                <a:solidFill>
                  <a:prstClr val="black"/>
                </a:solidFill>
                <a:latin typeface="Monotype Corsiva" pitchFamily="66" charset="0"/>
              </a:rPr>
              <a:t>дополнительного </a:t>
            </a:r>
            <a:r>
              <a:rPr lang="ru-RU" sz="3100" dirty="0" smtClean="0">
                <a:solidFill>
                  <a:prstClr val="black"/>
                </a:solidFill>
                <a:latin typeface="Monotype Corsiva" pitchFamily="66" charset="0"/>
              </a:rPr>
              <a:t>образования высшей квалификационной категории </a:t>
            </a:r>
            <a:r>
              <a:rPr lang="ru-RU" sz="3100" b="1" dirty="0" err="1" smtClean="0">
                <a:solidFill>
                  <a:prstClr val="black"/>
                </a:solidFill>
                <a:latin typeface="Monotype Corsiva" pitchFamily="66" charset="0"/>
              </a:rPr>
              <a:t>Бальхаева</a:t>
            </a:r>
            <a:r>
              <a:rPr lang="ru-RU" sz="3100" b="1" dirty="0" smtClean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ru-RU" sz="3100" b="1" dirty="0">
                <a:solidFill>
                  <a:prstClr val="black"/>
                </a:solidFill>
                <a:latin typeface="Monotype Corsiva" pitchFamily="66" charset="0"/>
              </a:rPr>
              <a:t>Аграфена </a:t>
            </a:r>
            <a:r>
              <a:rPr lang="ru-RU" sz="3100" b="1" dirty="0" err="1">
                <a:solidFill>
                  <a:prstClr val="black"/>
                </a:solidFill>
                <a:latin typeface="Monotype Corsiva" pitchFamily="66" charset="0"/>
              </a:rPr>
              <a:t>Халмактановна</a:t>
            </a:r>
            <a:r>
              <a:rPr lang="ru-RU" sz="3100" b="1" dirty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ru-RU" sz="3100" dirty="0">
                <a:solidFill>
                  <a:prstClr val="black"/>
                </a:solidFill>
                <a:latin typeface="Monotype Corsiva" pitchFamily="66" charset="0"/>
              </a:rPr>
              <a:t>активно использует проектную технологию в  развитии у дошкольников интереса к бурятскому языку. В проектах  принимают участие дети и педагоги, вовлекаются  целые  поколения семей, которые  становятся непосредственными участниками образовательного </a:t>
            </a:r>
            <a:r>
              <a:rPr lang="ru-RU" sz="3100" dirty="0" smtClean="0">
                <a:solidFill>
                  <a:prstClr val="black"/>
                </a:solidFill>
                <a:latin typeface="Monotype Corsiva" pitchFamily="66" charset="0"/>
              </a:rPr>
              <a:t>процесса. Методическая тема Аграфены </a:t>
            </a:r>
            <a:r>
              <a:rPr lang="ru-RU" sz="3100" dirty="0" err="1" smtClean="0">
                <a:solidFill>
                  <a:prstClr val="black"/>
                </a:solidFill>
                <a:latin typeface="Monotype Corsiva" pitchFamily="66" charset="0"/>
              </a:rPr>
              <a:t>Халмактановны</a:t>
            </a:r>
            <a:r>
              <a:rPr lang="ru-RU" sz="3100" dirty="0" smtClean="0">
                <a:solidFill>
                  <a:prstClr val="black"/>
                </a:solidFill>
                <a:latin typeface="Monotype Corsiva" pitchFamily="66" charset="0"/>
              </a:rPr>
              <a:t> «Ознакомление дошкольников с традициями бурятского народа в процессе проектной деятельности»</a:t>
            </a:r>
            <a:endParaRPr lang="ru-RU" sz="31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F:\IMG_20210315_102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530475" y="-29414468"/>
            <a:ext cx="10176802" cy="9972481"/>
          </a:xfrm>
          <a:prstGeom prst="rect">
            <a:avLst/>
          </a:prstGeom>
          <a:noFill/>
        </p:spPr>
      </p:pic>
      <p:pic>
        <p:nvPicPr>
          <p:cNvPr id="3" name="Picture 2" descr="D:\2019-20г\Саагалган\20200303_0939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58418" y="767717"/>
            <a:ext cx="6271276" cy="5153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099" y="9353298"/>
            <a:ext cx="5738755" cy="4510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1210" y="745172"/>
            <a:ext cx="3642471" cy="5477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2585785" y="8766619"/>
            <a:ext cx="6379488" cy="6403205"/>
          </a:xfrm>
          <a:prstGeom prst="rect">
            <a:avLst/>
          </a:prstGeom>
          <a:noFill/>
        </p:spPr>
        <p:txBody>
          <a:bodyPr wrap="square" lIns="199559" tIns="99779" rIns="199559" bIns="99779" rtlCol="0">
            <a:spAutoFit/>
          </a:bodyPr>
          <a:lstStyle/>
          <a:p>
            <a:pPr algn="just"/>
            <a:r>
              <a:rPr lang="ru-RU" sz="3100" dirty="0" smtClean="0">
                <a:latin typeface="Monotype Corsiva" panose="03010101010201010101" pitchFamily="66" charset="0"/>
              </a:rPr>
              <a:t>Воспитатель высшей квалификационной категории </a:t>
            </a:r>
            <a:r>
              <a:rPr lang="ru-RU" sz="3100" b="1" dirty="0" err="1" smtClean="0">
                <a:latin typeface="Monotype Corsiva" panose="03010101010201010101" pitchFamily="66" charset="0"/>
              </a:rPr>
              <a:t>Тумурхонова</a:t>
            </a:r>
            <a:r>
              <a:rPr lang="ru-RU" sz="3100" b="1" dirty="0" smtClean="0">
                <a:latin typeface="Monotype Corsiva" panose="03010101010201010101" pitchFamily="66" charset="0"/>
              </a:rPr>
              <a:t> Ольга Валерьевна </a:t>
            </a:r>
            <a:r>
              <a:rPr lang="ru-RU" sz="3100" dirty="0" smtClean="0">
                <a:latin typeface="Monotype Corsiva" panose="03010101010201010101" pitchFamily="66" charset="0"/>
              </a:rPr>
              <a:t>использует </a:t>
            </a:r>
            <a:r>
              <a:rPr lang="ru-RU" sz="3100" dirty="0" smtClean="0">
                <a:latin typeface="Times New Roman" panose="02020603050405020304" pitchFamily="18" charset="0"/>
              </a:rPr>
              <a:t> </a:t>
            </a:r>
            <a:r>
              <a:rPr lang="ru-RU" sz="3100" dirty="0" smtClean="0">
                <a:latin typeface="Monotype Corsiva" panose="03010101010201010101" pitchFamily="66" charset="0"/>
              </a:rPr>
              <a:t>современную «Технологию </a:t>
            </a:r>
            <a:r>
              <a:rPr lang="ru-RU" sz="3100" dirty="0">
                <a:latin typeface="Monotype Corsiva" panose="03010101010201010101" pitchFamily="66" charset="0"/>
              </a:rPr>
              <a:t>активизирующего обучения речи О.А. </a:t>
            </a:r>
            <a:r>
              <a:rPr lang="ru-RU" sz="3100" dirty="0" err="1">
                <a:latin typeface="Monotype Corsiva" panose="03010101010201010101" pitchFamily="66" charset="0"/>
              </a:rPr>
              <a:t>Белобрыкиной</a:t>
            </a:r>
            <a:r>
              <a:rPr lang="ru-RU" sz="3100" dirty="0">
                <a:latin typeface="Monotype Corsiva" panose="03010101010201010101" pitchFamily="66" charset="0"/>
              </a:rPr>
              <a:t>». </a:t>
            </a:r>
            <a:r>
              <a:rPr lang="ru-RU" sz="3100" dirty="0" smtClean="0">
                <a:latin typeface="Monotype Corsiva" panose="03010101010201010101" pitchFamily="66" charset="0"/>
              </a:rPr>
              <a:t>Ольга Валерьевна планомерно и нацелено работает над формированием качественной̆ </a:t>
            </a:r>
            <a:r>
              <a:rPr lang="ru-RU" sz="3100" dirty="0">
                <a:latin typeface="Monotype Corsiva" panose="03010101010201010101" pitchFamily="66" charset="0"/>
              </a:rPr>
              <a:t>стороны </a:t>
            </a:r>
            <a:r>
              <a:rPr lang="ru-RU" sz="3100" dirty="0" smtClean="0">
                <a:latin typeface="Monotype Corsiva" panose="03010101010201010101" pitchFamily="66" charset="0"/>
              </a:rPr>
              <a:t>речевой̆ </a:t>
            </a:r>
            <a:r>
              <a:rPr lang="ru-RU" sz="3100" dirty="0">
                <a:latin typeface="Monotype Corsiva" panose="03010101010201010101" pitchFamily="66" charset="0"/>
              </a:rPr>
              <a:t>деятельности </a:t>
            </a:r>
            <a:r>
              <a:rPr lang="ru-RU" sz="3100" dirty="0" smtClean="0">
                <a:latin typeface="Monotype Corsiva" panose="03010101010201010101" pitchFamily="66" charset="0"/>
              </a:rPr>
              <a:t>детей̆ </a:t>
            </a:r>
            <a:r>
              <a:rPr lang="ru-RU" sz="3100" dirty="0">
                <a:latin typeface="Monotype Corsiva" panose="03010101010201010101" pitchFamily="66" charset="0"/>
              </a:rPr>
              <a:t>в процессе </a:t>
            </a:r>
            <a:r>
              <a:rPr lang="ru-RU" sz="3100" dirty="0" smtClean="0">
                <a:latin typeface="Monotype Corsiva" panose="03010101010201010101" pitchFamily="66" charset="0"/>
              </a:rPr>
              <a:t>общения. Методическая тема педагога: «Применение активизирующего обучения в речевом развитии детей старшего дошкольного возраста»</a:t>
            </a:r>
            <a:endParaRPr lang="ru-RU" sz="3100" dirty="0"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38883" y="13868707"/>
            <a:ext cx="5085205" cy="1155614"/>
          </a:xfrm>
          <a:prstGeom prst="rect">
            <a:avLst/>
          </a:prstGeom>
          <a:noFill/>
        </p:spPr>
        <p:txBody>
          <a:bodyPr wrap="square" lIns="199559" tIns="99779" rIns="199559" bIns="99779" rtlCol="0">
            <a:spAutoFit/>
          </a:bodyPr>
          <a:lstStyle/>
          <a:p>
            <a:pPr algn="ctr"/>
            <a:r>
              <a:rPr lang="ru-RU" sz="3100" dirty="0" smtClean="0">
                <a:latin typeface="Monotype Corsiva" panose="03010101010201010101" pitchFamily="66" charset="0"/>
              </a:rPr>
              <a:t> </a:t>
            </a:r>
            <a:r>
              <a:rPr lang="ru-RU" sz="3100" b="1" dirty="0" smtClean="0">
                <a:latin typeface="Monotype Corsiva" panose="03010101010201010101" pitchFamily="66" charset="0"/>
              </a:rPr>
              <a:t>КВН «Путешествие по родному краю» </a:t>
            </a:r>
            <a:endParaRPr lang="ru-RU" sz="3100" b="1" dirty="0"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111" y="9353298"/>
            <a:ext cx="3380375" cy="4510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2107" y="619970"/>
            <a:ext cx="9284126" cy="258021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 descr="C:\Users\user\Downloads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42113" cy="15481300"/>
          </a:xfrm>
          <a:prstGeom prst="rect">
            <a:avLst/>
          </a:prstGeom>
          <a:noFill/>
        </p:spPr>
      </p:pic>
      <p:pic>
        <p:nvPicPr>
          <p:cNvPr id="1026" name="Picture 2" descr="F:\IMG_20210315_102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530475" y="-29414468"/>
            <a:ext cx="10176802" cy="9972481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924" y="806269"/>
            <a:ext cx="4007308" cy="4515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8627" y="806271"/>
            <a:ext cx="5971076" cy="4515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885891" y="5644210"/>
            <a:ext cx="15796827" cy="3063829"/>
          </a:xfrm>
          <a:prstGeom prst="rect">
            <a:avLst/>
          </a:prstGeom>
          <a:noFill/>
        </p:spPr>
        <p:txBody>
          <a:bodyPr wrap="square" lIns="199559" tIns="99779" rIns="199559" bIns="99779" rtlCol="0">
            <a:spAutoFit/>
          </a:bodyPr>
          <a:lstStyle/>
          <a:p>
            <a:pPr algn="just"/>
            <a:r>
              <a:rPr lang="ru-RU" sz="3100" dirty="0" smtClean="0">
                <a:latin typeface="Monotype Corsiva" panose="03010101010201010101" pitchFamily="66" charset="0"/>
              </a:rPr>
              <a:t> У воспитателя первой квалификационной категории </a:t>
            </a:r>
            <a:r>
              <a:rPr lang="ru-RU" sz="3100" b="1" dirty="0" err="1" smtClean="0">
                <a:latin typeface="Monotype Corsiva" panose="03010101010201010101" pitchFamily="66" charset="0"/>
              </a:rPr>
              <a:t>Баларьевай</a:t>
            </a:r>
            <a:r>
              <a:rPr lang="ru-RU" sz="3100" b="1" dirty="0" smtClean="0">
                <a:latin typeface="Monotype Corsiva" panose="03010101010201010101" pitchFamily="66" charset="0"/>
              </a:rPr>
              <a:t> Инны Константиновны </a:t>
            </a:r>
            <a:r>
              <a:rPr lang="ru-RU" sz="3100" dirty="0" smtClean="0">
                <a:latin typeface="Monotype Corsiva" panose="03010101010201010101" pitchFamily="66" charset="0"/>
              </a:rPr>
              <a:t>приоритетным направлением  работы является развитие логического мышления.  Инна Константиновна эффективно достигает </a:t>
            </a:r>
            <a:r>
              <a:rPr lang="ru-RU" sz="3100" dirty="0">
                <a:latin typeface="Monotype Corsiva" panose="03010101010201010101" pitchFamily="66" charset="0"/>
              </a:rPr>
              <a:t>положительной динамики в вопросах математического развития воспитанников</a:t>
            </a:r>
            <a:r>
              <a:rPr lang="ru-RU" sz="3100" dirty="0" smtClean="0">
                <a:latin typeface="Monotype Corsiva" panose="03010101010201010101" pitchFamily="66" charset="0"/>
              </a:rPr>
              <a:t>. Методическая тема педагога «Развитие логического мышления детей старшего дошкольного возраста в процессе формирования элементарных математических представлений</a:t>
            </a:r>
            <a:endParaRPr lang="ru-RU" sz="3100" dirty="0">
              <a:latin typeface="Monotype Corsiva" panose="03010101010201010101" pitchFamily="66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5891" y="8528367"/>
            <a:ext cx="4101099" cy="4856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82635" y="8546973"/>
            <a:ext cx="4716811" cy="48771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 rot="10800000" flipH="1" flipV="1">
            <a:off x="12303230" y="7924132"/>
            <a:ext cx="6683273" cy="8234475"/>
          </a:xfrm>
          <a:prstGeom prst="rect">
            <a:avLst/>
          </a:prstGeom>
          <a:noFill/>
        </p:spPr>
        <p:txBody>
          <a:bodyPr wrap="square" lIns="199559" tIns="99779" rIns="199559" bIns="99779" rtlCol="0">
            <a:spAutoFit/>
          </a:bodyPr>
          <a:lstStyle/>
          <a:p>
            <a:pPr algn="just"/>
            <a:r>
              <a:rPr lang="ru-RU" sz="3100" dirty="0" smtClean="0">
                <a:latin typeface="Monotype Corsiva" panose="03010101010201010101" pitchFamily="66" charset="0"/>
              </a:rPr>
              <a:t>Воспитатель первой квалификационной категории </a:t>
            </a:r>
            <a:r>
              <a:rPr lang="ru-RU" sz="3100" b="1" dirty="0" err="1" smtClean="0">
                <a:latin typeface="Monotype Corsiva" panose="03010101010201010101" pitchFamily="66" charset="0"/>
              </a:rPr>
              <a:t>Корнило</a:t>
            </a:r>
            <a:r>
              <a:rPr lang="ru-RU" sz="3100" b="1" dirty="0" smtClean="0">
                <a:latin typeface="Monotype Corsiva" panose="03010101010201010101" pitchFamily="66" charset="0"/>
              </a:rPr>
              <a:t> Людмила Николаевна </a:t>
            </a:r>
            <a:r>
              <a:rPr lang="ru-RU" sz="3100" dirty="0" smtClean="0">
                <a:latin typeface="Monotype Corsiva" panose="03010101010201010101" pitchFamily="66" charset="0"/>
              </a:rPr>
              <a:t>использует игровую технологию – палочки </a:t>
            </a:r>
            <a:r>
              <a:rPr lang="ru-RU" sz="3100" dirty="0" err="1" smtClean="0">
                <a:latin typeface="Monotype Corsiva" panose="03010101010201010101" pitchFamily="66" charset="0"/>
              </a:rPr>
              <a:t>Кюизенера</a:t>
            </a:r>
            <a:r>
              <a:rPr lang="ru-RU" sz="3100" dirty="0" smtClean="0">
                <a:latin typeface="Monotype Corsiva" panose="03010101010201010101" pitchFamily="66" charset="0"/>
              </a:rPr>
              <a:t>, блоки </a:t>
            </a:r>
            <a:r>
              <a:rPr lang="ru-RU" sz="3100" dirty="0" err="1" smtClean="0">
                <a:latin typeface="Monotype Corsiva" panose="03010101010201010101" pitchFamily="66" charset="0"/>
              </a:rPr>
              <a:t>Дьенеша</a:t>
            </a:r>
            <a:r>
              <a:rPr lang="ru-RU" sz="3100" dirty="0" smtClean="0">
                <a:latin typeface="Monotype Corsiva" panose="03010101010201010101" pitchFamily="66" charset="0"/>
              </a:rPr>
              <a:t>. Данная технология позволяет малышам легко осваивать новое. Педагог  добивается успехов в развитии детского творчества, фантазии, воображения, познавательной активности, развитии   мелкой моторики. Методическая тема Людмилы Николаевны «Игровая технология "Палочки </a:t>
            </a:r>
            <a:r>
              <a:rPr lang="ru-RU" sz="3100" dirty="0" err="1" smtClean="0">
                <a:latin typeface="Monotype Corsiva" panose="03010101010201010101" pitchFamily="66" charset="0"/>
              </a:rPr>
              <a:t>Кюизенера</a:t>
            </a:r>
            <a:r>
              <a:rPr lang="ru-RU" sz="3100" dirty="0" smtClean="0">
                <a:latin typeface="Monotype Corsiva" panose="03010101010201010101" pitchFamily="66" charset="0"/>
              </a:rPr>
              <a:t>"  как эффективное средство формирования элементарных математических представлений дошкольников»</a:t>
            </a:r>
          </a:p>
          <a:p>
            <a:pPr algn="just"/>
            <a:endParaRPr lang="ru-RU" sz="3100" dirty="0" smtClean="0">
              <a:latin typeface="Monotype Corsiva" panose="03010101010201010101" pitchFamily="66" charset="0"/>
            </a:endParaRPr>
          </a:p>
          <a:p>
            <a:endParaRPr lang="ru-RU" sz="2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856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ownloads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42113" cy="154813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82105" y="1290063"/>
            <a:ext cx="16100613" cy="6295483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pPr algn="ctr"/>
            <a:endParaRPr lang="ru-RU" sz="4400" b="1" dirty="0" smtClean="0"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  </a:t>
            </a:r>
            <a:r>
              <a:rPr lang="ru-RU" sz="4400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</a:t>
            </a:r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F:\IMG_20210315_102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530475" y="-29414468"/>
            <a:ext cx="10176802" cy="9972481"/>
          </a:xfrm>
          <a:prstGeom prst="rect">
            <a:avLst/>
          </a:prstGeom>
          <a:noFill/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850" y="967534"/>
            <a:ext cx="4252992" cy="4966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998" y="9514561"/>
            <a:ext cx="3797314" cy="5321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G:\всероссийский конкурс\Всероссийский конкурс\фото\Фото детский сад\DSC0425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088090" y="967534"/>
            <a:ext cx="5316240" cy="4837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 descr="G:\всероссийский конкурс\Всероссийский конкурс\фото\Фото детский сад\DSC0424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3205" y="9514561"/>
            <a:ext cx="5164347" cy="5321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3037783" y="5966740"/>
            <a:ext cx="16100613" cy="3063829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pPr algn="just"/>
            <a:r>
              <a:rPr lang="ru-RU" sz="3100" dirty="0" smtClean="0">
                <a:latin typeface="Monotype Corsiva" pitchFamily="66" charset="0"/>
              </a:rPr>
              <a:t>Музыкальный руководитель первой квалификационной категории </a:t>
            </a:r>
            <a:r>
              <a:rPr lang="ru-RU" sz="3100" b="1" dirty="0" err="1" smtClean="0">
                <a:latin typeface="Monotype Corsiva" pitchFamily="66" charset="0"/>
              </a:rPr>
              <a:t>Шастина</a:t>
            </a:r>
            <a:r>
              <a:rPr lang="ru-RU" sz="3100" b="1" dirty="0" smtClean="0">
                <a:latin typeface="Monotype Corsiva" pitchFamily="66" charset="0"/>
              </a:rPr>
              <a:t> Екатерина Викторовна </a:t>
            </a:r>
            <a:r>
              <a:rPr lang="ru-RU" sz="3100" dirty="0" smtClean="0">
                <a:latin typeface="Monotype Corsiva" pitchFamily="66" charset="0"/>
              </a:rPr>
              <a:t>успешно применяет технологию обучения певческим навыкам. Педагог развивает у  детей чуткий музыкальный слух,  эмоциональную отзывчивость, именно те компоненты музыкальности, без которых невозможно приобщить ребенка к миру прекрасного и целостного развития личности. Методическая тема Екатерины Викторовны «Развитие музыкально-образного и ассоциативного мышления детей старшего дошкольного возраста  в процессе музыкального воспитания».</a:t>
            </a:r>
            <a:endParaRPr lang="ru-RU" sz="3100" dirty="0">
              <a:latin typeface="Monotype Corsiva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847552" y="8464052"/>
            <a:ext cx="7138951" cy="6880258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pPr algn="just"/>
            <a:r>
              <a:rPr lang="ru-RU" sz="3100" dirty="0" smtClean="0">
                <a:latin typeface="Monotype Corsiva" pitchFamily="66" charset="0"/>
              </a:rPr>
              <a:t>Музыкальный руководитель первой квалификационной категории </a:t>
            </a:r>
            <a:r>
              <a:rPr lang="ru-RU" sz="3100" b="1" dirty="0" smtClean="0">
                <a:latin typeface="Monotype Corsiva" pitchFamily="66" charset="0"/>
              </a:rPr>
              <a:t>Скворцова Екатерина Георгиевна </a:t>
            </a:r>
            <a:r>
              <a:rPr lang="ru-RU" sz="3100" dirty="0" smtClean="0">
                <a:latin typeface="Monotype Corsiva" pitchFamily="66" charset="0"/>
              </a:rPr>
              <a:t>работает над развитием творческих способностей детей. Обогащает организованную образовательную деятельность музыкально - дидактическими играми, делает акцент на развитие </a:t>
            </a:r>
            <a:r>
              <a:rPr lang="ru-RU" sz="3100" dirty="0" err="1" smtClean="0">
                <a:latin typeface="Monotype Corsiva" pitchFamily="66" charset="0"/>
              </a:rPr>
              <a:t>креативногомышления</a:t>
            </a:r>
            <a:r>
              <a:rPr lang="ru-RU" sz="3100" dirty="0" smtClean="0">
                <a:latin typeface="Monotype Corsiva" pitchFamily="66" charset="0"/>
              </a:rPr>
              <a:t>, воображения, старается удовлетворить эстетические, творческие интересы и потребности каждого ребёнка. Методическая тема  Екатерины Георгиевны «Использование инновационных методов в  процессе  ознакомления  с музыкой» </a:t>
            </a:r>
          </a:p>
        </p:txBody>
      </p:sp>
    </p:spTree>
    <p:extLst>
      <p:ext uri="{BB962C8B-B14F-4D97-AF65-F5344CB8AC3E}">
        <p14:creationId xmlns="" xmlns:p14="http://schemas.microsoft.com/office/powerpoint/2010/main" val="53320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user\Downloads\img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442113" cy="154813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82105" y="1290063"/>
            <a:ext cx="16100613" cy="6295483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pPr algn="ctr"/>
            <a:endParaRPr lang="ru-RU" sz="4400" b="1" dirty="0" smtClean="0"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Monotype Corsiva" pitchFamily="66" charset="0"/>
              </a:rPr>
              <a:t>  </a:t>
            </a:r>
            <a:r>
              <a:rPr lang="ru-RU" sz="4400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</a:t>
            </a:r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endParaRPr lang="ru-RU" sz="4400" b="1" dirty="0" smtClean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F:\IMG_20210315_102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530475" y="-29414468"/>
            <a:ext cx="10176802" cy="9972481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6709" y="967535"/>
            <a:ext cx="3368299" cy="5571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40"/>
          <a:stretch/>
        </p:blipFill>
        <p:spPr>
          <a:xfrm flipH="1">
            <a:off x="2733999" y="8708238"/>
            <a:ext cx="4860573" cy="548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G:\всероссийский конкурс\Всероссийский конкурс\Фото коллектив\Людмила Викторовна\IMG_20210315_1034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50238" y="8708238"/>
            <a:ext cx="5316240" cy="548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G:\всероссийский конкурс\Всероссийский конкурс\фото разновозрастная\IMG-c7807ce407b7b2ffff4fc8dfdd1e654c-V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69164" y="967534"/>
            <a:ext cx="6227595" cy="5482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85891" y="6450536"/>
            <a:ext cx="16100613" cy="3063829"/>
          </a:xfrm>
          <a:prstGeom prst="rect">
            <a:avLst/>
          </a:prstGeom>
        </p:spPr>
        <p:txBody>
          <a:bodyPr wrap="square" lIns="199559" tIns="99779" rIns="199559" bIns="99779">
            <a:spAutoFit/>
          </a:bodyPr>
          <a:lstStyle/>
          <a:p>
            <a:pPr algn="just"/>
            <a:r>
              <a:rPr lang="ru-RU" sz="3100" dirty="0" smtClean="0">
                <a:latin typeface="Monotype Corsiva" pitchFamily="66" charset="0"/>
              </a:rPr>
              <a:t>Воспитатель</a:t>
            </a:r>
            <a:r>
              <a:rPr lang="ru-RU" sz="3100" b="1" dirty="0" smtClean="0">
                <a:latin typeface="Monotype Corsiva" pitchFamily="66" charset="0"/>
              </a:rPr>
              <a:t> </a:t>
            </a:r>
            <a:r>
              <a:rPr lang="ru-RU" sz="3100" dirty="0" smtClean="0">
                <a:latin typeface="Monotype Corsiva" pitchFamily="66" charset="0"/>
              </a:rPr>
              <a:t>первой квалификационной категории </a:t>
            </a:r>
            <a:r>
              <a:rPr lang="ru-RU" sz="3100" b="1" dirty="0" smtClean="0">
                <a:latin typeface="Monotype Corsiva" pitchFamily="66" charset="0"/>
              </a:rPr>
              <a:t>Васильева Людмила </a:t>
            </a:r>
            <a:r>
              <a:rPr lang="ru-RU" sz="3100" b="1" dirty="0" err="1" smtClean="0">
                <a:latin typeface="Monotype Corsiva" pitchFamily="66" charset="0"/>
              </a:rPr>
              <a:t>Молотовна</a:t>
            </a:r>
            <a:r>
              <a:rPr lang="ru-RU" sz="3100" b="1" dirty="0" smtClean="0">
                <a:latin typeface="Monotype Corsiva" pitchFamily="66" charset="0"/>
              </a:rPr>
              <a:t>  </a:t>
            </a:r>
            <a:r>
              <a:rPr lang="ru-RU" sz="3100" dirty="0" smtClean="0">
                <a:latin typeface="Monotype Corsiva" pitchFamily="66" charset="0"/>
              </a:rPr>
              <a:t>в процессе изобразительной деятельности  развивает  у детей  интерес к культурному достоянию своего народа, к  его героическому  прошлому. Методическая тема Людмилы </a:t>
            </a:r>
            <a:r>
              <a:rPr lang="ru-RU" sz="3100" dirty="0" err="1" smtClean="0">
                <a:latin typeface="Monotype Corsiva" pitchFamily="66" charset="0"/>
              </a:rPr>
              <a:t>Молотовны</a:t>
            </a:r>
            <a:r>
              <a:rPr lang="ru-RU" sz="3100" dirty="0" smtClean="0">
                <a:latin typeface="Monotype Corsiva" pitchFamily="66" charset="0"/>
              </a:rPr>
              <a:t> «Формирование  у детей старшего возраста  интереса к героическому прошлому народа  через художественно- эстетическое развитие».</a:t>
            </a:r>
          </a:p>
          <a:p>
            <a:endParaRPr lang="ru-RU" sz="3100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66478" y="8708241"/>
            <a:ext cx="5468133" cy="7357312"/>
          </a:xfrm>
          <a:prstGeom prst="rect">
            <a:avLst/>
          </a:prstGeom>
          <a:noFill/>
        </p:spPr>
        <p:txBody>
          <a:bodyPr wrap="square" lIns="199559" tIns="99779" rIns="199559" bIns="99779" rtlCol="0">
            <a:spAutoFit/>
          </a:bodyPr>
          <a:lstStyle/>
          <a:p>
            <a:pPr algn="just"/>
            <a:r>
              <a:rPr lang="ru-RU" sz="3100" dirty="0" smtClean="0">
                <a:latin typeface="Monotype Corsiva" pitchFamily="66" charset="0"/>
              </a:rPr>
              <a:t>Воспитатель  первой квалификационной категории </a:t>
            </a:r>
            <a:r>
              <a:rPr lang="ru-RU" sz="3100" b="1" dirty="0" err="1" smtClean="0">
                <a:latin typeface="Monotype Corsiva" pitchFamily="66" charset="0"/>
              </a:rPr>
              <a:t>Мененова</a:t>
            </a:r>
            <a:r>
              <a:rPr lang="ru-RU" sz="3100" b="1" dirty="0" smtClean="0">
                <a:latin typeface="Monotype Corsiva" pitchFamily="66" charset="0"/>
              </a:rPr>
              <a:t> Екатерина Семеновна </a:t>
            </a:r>
            <a:r>
              <a:rPr lang="ru-RU" sz="3100" dirty="0" smtClean="0">
                <a:latin typeface="Monotype Corsiva" pitchFamily="66" charset="0"/>
              </a:rPr>
              <a:t>особое значение  уделяет дидактическим играм, успешно  работает над активной и пассивной речью  дошкольников, словарем, грамматическим строем речи.  Методическая тема Екатерины Семеновны «Речевое развитие  детей среднего дошкольного возраста посредством дидактической игр».</a:t>
            </a:r>
          </a:p>
          <a:p>
            <a:endParaRPr lang="ru-RU" sz="3100" dirty="0" smtClean="0">
              <a:latin typeface="Monotype Corsiva" pitchFamily="66" charset="0"/>
            </a:endParaRPr>
          </a:p>
          <a:p>
            <a:endParaRPr lang="ru-RU" sz="31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60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3513</TotalTime>
  <Words>2320</Words>
  <Application>Microsoft Office PowerPoint</Application>
  <PresentationFormat>Произвольный</PresentationFormat>
  <Paragraphs>230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322</cp:revision>
  <dcterms:created xsi:type="dcterms:W3CDTF">2021-03-10T00:18:52Z</dcterms:created>
  <dcterms:modified xsi:type="dcterms:W3CDTF">2021-09-08T07:58:02Z</dcterms:modified>
</cp:coreProperties>
</file>